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1"/>
  </p:notesMasterIdLst>
  <p:sldIdLst>
    <p:sldId id="256" r:id="rId2"/>
    <p:sldId id="257" r:id="rId3"/>
    <p:sldId id="258" r:id="rId4"/>
    <p:sldId id="260" r:id="rId5"/>
    <p:sldId id="261" r:id="rId6"/>
    <p:sldId id="262" r:id="rId7"/>
    <p:sldId id="263" r:id="rId8"/>
    <p:sldId id="264" r:id="rId9"/>
    <p:sldId id="266" r:id="rId10"/>
    <p:sldId id="267" r:id="rId11"/>
    <p:sldId id="268" r:id="rId12"/>
    <p:sldId id="269" r:id="rId13"/>
    <p:sldId id="270" r:id="rId14"/>
    <p:sldId id="271" r:id="rId15"/>
    <p:sldId id="272" r:id="rId16"/>
    <p:sldId id="273" r:id="rId17"/>
    <p:sldId id="274" r:id="rId18"/>
    <p:sldId id="275" r:id="rId19"/>
    <p:sldId id="277" r:id="rId20"/>
    <p:sldId id="279" r:id="rId21"/>
    <p:sldId id="276"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3" r:id="rId45"/>
    <p:sldId id="302" r:id="rId46"/>
    <p:sldId id="304" r:id="rId47"/>
    <p:sldId id="305" r:id="rId48"/>
    <p:sldId id="306" r:id="rId49"/>
    <p:sldId id="259"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142299A-6C4F-8647-9870-C29E44DE285C}">
          <p14:sldIdLst>
            <p14:sldId id="256"/>
            <p14:sldId id="257"/>
            <p14:sldId id="258"/>
            <p14:sldId id="260"/>
            <p14:sldId id="261"/>
            <p14:sldId id="262"/>
            <p14:sldId id="263"/>
            <p14:sldId id="264"/>
            <p14:sldId id="266"/>
            <p14:sldId id="267"/>
            <p14:sldId id="268"/>
          </p14:sldIdLst>
        </p14:section>
        <p14:section name="BroadView" id="{86C1D1D4-B8B9-BD43-A8F2-CB910D50310A}">
          <p14:sldIdLst>
            <p14:sldId id="269"/>
            <p14:sldId id="270"/>
            <p14:sldId id="271"/>
            <p14:sldId id="272"/>
            <p14:sldId id="273"/>
            <p14:sldId id="274"/>
            <p14:sldId id="275"/>
            <p14:sldId id="277"/>
            <p14:sldId id="279"/>
            <p14:sldId id="276"/>
            <p14:sldId id="280"/>
            <p14:sldId id="281"/>
            <p14:sldId id="282"/>
            <p14:sldId id="283"/>
            <p14:sldId id="284"/>
            <p14:sldId id="285"/>
          </p14:sldIdLst>
        </p14:section>
        <p14:section name="Narrow Phase" id="{796D7D63-098F-A040-8B49-2CB4DE4E9586}">
          <p14:sldIdLst>
            <p14:sldId id="286"/>
            <p14:sldId id="287"/>
            <p14:sldId id="288"/>
            <p14:sldId id="289"/>
            <p14:sldId id="290"/>
            <p14:sldId id="291"/>
            <p14:sldId id="292"/>
            <p14:sldId id="293"/>
            <p14:sldId id="294"/>
            <p14:sldId id="295"/>
            <p14:sldId id="296"/>
            <p14:sldId id="297"/>
            <p14:sldId id="298"/>
            <p14:sldId id="299"/>
            <p14:sldId id="300"/>
            <p14:sldId id="301"/>
            <p14:sldId id="303"/>
            <p14:sldId id="302"/>
            <p14:sldId id="304"/>
            <p14:sldId id="305"/>
            <p14:sldId id="306"/>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52D0"/>
    <a:srgbClr val="50B9F3"/>
    <a:srgbClr val="15D28D"/>
    <a:srgbClr val="325CD2"/>
    <a:srgbClr val="133079"/>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978"/>
    <p:restoredTop sz="94647"/>
  </p:normalViewPr>
  <p:slideViewPr>
    <p:cSldViewPr snapToGrid="0" snapToObjects="1">
      <p:cViewPr varScale="1">
        <p:scale>
          <a:sx n="121" d="100"/>
          <a:sy n="121" d="100"/>
        </p:scale>
        <p:origin x="17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C7C9D-EDC5-CF41-9748-B9E1C5F66651}" type="datetimeFigureOut">
              <a:rPr lang="en-US" smtClean="0"/>
              <a:t>11/29/20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AA83B2-6B14-024A-90AD-E6768ABE05CE}" type="slidenum">
              <a:rPr lang="en-US" smtClean="0"/>
              <a:t>‹#›</a:t>
            </a:fld>
            <a:endParaRPr lang="en-US"/>
          </a:p>
        </p:txBody>
      </p:sp>
    </p:spTree>
    <p:extLst>
      <p:ext uri="{BB962C8B-B14F-4D97-AF65-F5344CB8AC3E}">
        <p14:creationId xmlns:p14="http://schemas.microsoft.com/office/powerpoint/2010/main" val="2240748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11/29/20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lvl1pPr>
              <a:defRPr cap="none" baseline="0"/>
            </a:lvl1pPr>
          </a:lstStyle>
          <a:p>
            <a:r>
              <a:rPr lang="en-US" dirty="0"/>
              <a:t>Click to edit Master title style</a:t>
            </a:r>
          </a:p>
        </p:txBody>
      </p:sp>
      <p:sp>
        <p:nvSpPr>
          <p:cNvPr id="3" name="Content Placeholder 2"/>
          <p:cNvSpPr>
            <a:spLocks noGrp="1"/>
          </p:cNvSpPr>
          <p:nvPr>
            <p:ph idx="1"/>
          </p:nvPr>
        </p:nvSpPr>
        <p:spPr/>
        <p:txBody>
          <a:bodyPr anchor="t">
            <a:normAutofit/>
          </a:bodyPr>
          <a:lstStyle>
            <a:lvl1pPr>
              <a:defRPr sz="2400"/>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11/29/20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11/29/20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hyperlink" Target="https://www.toptal.com/game/video-game-physics-part-ii-collision-detection-for-solid-object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Sweep_and_prune"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en.wikipedia.org/wiki/Sweep_and_prun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n.wikipedia.org/wiki/Quickhull" TargetMode="Externa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gamma.cs.unc.edu/CULLID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0D375-767D-5441-A479-CC6CC16846C1}"/>
              </a:ext>
            </a:extLst>
          </p:cNvPr>
          <p:cNvSpPr>
            <a:spLocks noGrp="1"/>
          </p:cNvSpPr>
          <p:nvPr>
            <p:ph type="ctrTitle"/>
          </p:nvPr>
        </p:nvSpPr>
        <p:spPr/>
        <p:txBody>
          <a:bodyPr/>
          <a:lstStyle/>
          <a:p>
            <a:r>
              <a:rPr lang="en-US" dirty="0"/>
              <a:t>Collision Detection</a:t>
            </a:r>
          </a:p>
        </p:txBody>
      </p:sp>
      <p:sp>
        <p:nvSpPr>
          <p:cNvPr id="3" name="Subtitle 2">
            <a:extLst>
              <a:ext uri="{FF2B5EF4-FFF2-40B4-BE49-F238E27FC236}">
                <a16:creationId xmlns:a16="http://schemas.microsoft.com/office/drawing/2014/main" id="{B86B10CB-A96F-FF43-8906-2E440258EC10}"/>
              </a:ext>
            </a:extLst>
          </p:cNvPr>
          <p:cNvSpPr>
            <a:spLocks noGrp="1"/>
          </p:cNvSpPr>
          <p:nvPr>
            <p:ph type="subTitle" idx="1"/>
          </p:nvPr>
        </p:nvSpPr>
        <p:spPr/>
        <p:txBody>
          <a:bodyPr/>
          <a:lstStyle/>
          <a:p>
            <a:r>
              <a:rPr lang="en-US" dirty="0"/>
              <a:t>Or why bullet hell games bog down</a:t>
            </a:r>
          </a:p>
        </p:txBody>
      </p:sp>
    </p:spTree>
    <p:extLst>
      <p:ext uri="{BB962C8B-B14F-4D97-AF65-F5344CB8AC3E}">
        <p14:creationId xmlns:p14="http://schemas.microsoft.com/office/powerpoint/2010/main" val="1518490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7A4C3-686A-CB48-9ADD-D2BBA825504E}"/>
              </a:ext>
            </a:extLst>
          </p:cNvPr>
          <p:cNvSpPr>
            <a:spLocks noGrp="1"/>
          </p:cNvSpPr>
          <p:nvPr>
            <p:ph type="title"/>
          </p:nvPr>
        </p:nvSpPr>
        <p:spPr>
          <a:xfrm>
            <a:off x="498723" y="-358588"/>
            <a:ext cx="10131425" cy="1456267"/>
          </a:xfrm>
        </p:spPr>
        <p:txBody>
          <a:bodyPr/>
          <a:lstStyle/>
          <a:p>
            <a:r>
              <a:rPr lang="en-US" dirty="0"/>
              <a:t>Top down approach </a:t>
            </a:r>
          </a:p>
        </p:txBody>
      </p:sp>
      <p:sp>
        <p:nvSpPr>
          <p:cNvPr id="3" name="Content Placeholder 2">
            <a:extLst>
              <a:ext uri="{FF2B5EF4-FFF2-40B4-BE49-F238E27FC236}">
                <a16:creationId xmlns:a16="http://schemas.microsoft.com/office/drawing/2014/main" id="{D038DAC4-EDE5-734D-8C72-3F628A5102BA}"/>
              </a:ext>
            </a:extLst>
          </p:cNvPr>
          <p:cNvSpPr>
            <a:spLocks noGrp="1"/>
          </p:cNvSpPr>
          <p:nvPr>
            <p:ph idx="1"/>
          </p:nvPr>
        </p:nvSpPr>
        <p:spPr>
          <a:xfrm>
            <a:off x="498723" y="734609"/>
            <a:ext cx="10131425" cy="3649133"/>
          </a:xfrm>
        </p:spPr>
        <p:txBody>
          <a:bodyPr anchor="t"/>
          <a:lstStyle/>
          <a:p>
            <a:r>
              <a:rPr lang="en-US" dirty="0"/>
              <a:t>If we consider the scene in 2 dimensions</a:t>
            </a:r>
          </a:p>
          <a:p>
            <a:pPr lvl="1"/>
            <a:r>
              <a:rPr lang="en-US" dirty="0"/>
              <a:t>We can see that, unless there is a lot of movement in the x direction 2b is pretty safe</a:t>
            </a:r>
          </a:p>
          <a:p>
            <a:pPr lvl="1"/>
            <a:r>
              <a:rPr lang="en-US" dirty="0"/>
              <a:t>Really all we need to do is draw lines from the center of each sphere along its main vector and calculate if it is going to intersect any point of 2b</a:t>
            </a:r>
          </a:p>
        </p:txBody>
      </p:sp>
      <p:pic>
        <p:nvPicPr>
          <p:cNvPr id="4" name="Picture 3">
            <a:extLst>
              <a:ext uri="{FF2B5EF4-FFF2-40B4-BE49-F238E27FC236}">
                <a16:creationId xmlns:a16="http://schemas.microsoft.com/office/drawing/2014/main" id="{3D9FD4AF-BC57-5448-8DB5-689F7604FE0D}"/>
              </a:ext>
            </a:extLst>
          </p:cNvPr>
          <p:cNvPicPr>
            <a:picLocks noChangeAspect="1"/>
          </p:cNvPicPr>
          <p:nvPr/>
        </p:nvPicPr>
        <p:blipFill>
          <a:blip r:embed="rId2"/>
          <a:stretch>
            <a:fillRect/>
          </a:stretch>
        </p:blipFill>
        <p:spPr>
          <a:xfrm>
            <a:off x="9865162" y="5549153"/>
            <a:ext cx="2326837" cy="1308846"/>
          </a:xfrm>
          <a:prstGeom prst="rect">
            <a:avLst/>
          </a:prstGeom>
        </p:spPr>
      </p:pic>
      <p:cxnSp>
        <p:nvCxnSpPr>
          <p:cNvPr id="6" name="Straight Arrow Connector 5">
            <a:extLst>
              <a:ext uri="{FF2B5EF4-FFF2-40B4-BE49-F238E27FC236}">
                <a16:creationId xmlns:a16="http://schemas.microsoft.com/office/drawing/2014/main" id="{5CE54037-2B2B-5345-A2C3-591945D127ED}"/>
              </a:ext>
            </a:extLst>
          </p:cNvPr>
          <p:cNvCxnSpPr>
            <a:cxnSpLocks/>
          </p:cNvCxnSpPr>
          <p:nvPr/>
        </p:nvCxnSpPr>
        <p:spPr>
          <a:xfrm>
            <a:off x="3783106" y="2819402"/>
            <a:ext cx="0" cy="80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C67B77A-F185-7842-82BA-E6A167DB0E19}"/>
              </a:ext>
            </a:extLst>
          </p:cNvPr>
          <p:cNvCxnSpPr>
            <a:cxnSpLocks/>
          </p:cNvCxnSpPr>
          <p:nvPr/>
        </p:nvCxnSpPr>
        <p:spPr>
          <a:xfrm>
            <a:off x="3406588" y="3429000"/>
            <a:ext cx="71718" cy="129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4232895-88F2-144E-B779-E28B87E5D6AB}"/>
              </a:ext>
            </a:extLst>
          </p:cNvPr>
          <p:cNvCxnSpPr>
            <a:cxnSpLocks/>
          </p:cNvCxnSpPr>
          <p:nvPr/>
        </p:nvCxnSpPr>
        <p:spPr>
          <a:xfrm flipH="1">
            <a:off x="5665693" y="2900082"/>
            <a:ext cx="1"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86711A1-59C4-3045-BC60-7570FA9FC24C}"/>
              </a:ext>
            </a:extLst>
          </p:cNvPr>
          <p:cNvCxnSpPr>
            <a:cxnSpLocks/>
          </p:cNvCxnSpPr>
          <p:nvPr/>
        </p:nvCxnSpPr>
        <p:spPr>
          <a:xfrm flipV="1">
            <a:off x="4101847" y="5047129"/>
            <a:ext cx="93635" cy="112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B24F463-EF5D-3D41-80C9-74518ADF1896}"/>
              </a:ext>
            </a:extLst>
          </p:cNvPr>
          <p:cNvPicPr>
            <a:picLocks noChangeAspect="1"/>
          </p:cNvPicPr>
          <p:nvPr/>
        </p:nvPicPr>
        <p:blipFill>
          <a:blip r:embed="rId3"/>
          <a:stretch>
            <a:fillRect/>
          </a:stretch>
        </p:blipFill>
        <p:spPr>
          <a:xfrm>
            <a:off x="623130" y="2339342"/>
            <a:ext cx="7678187" cy="4129193"/>
          </a:xfrm>
          <a:prstGeom prst="rect">
            <a:avLst/>
          </a:prstGeom>
        </p:spPr>
      </p:pic>
    </p:spTree>
    <p:extLst>
      <p:ext uri="{BB962C8B-B14F-4D97-AF65-F5344CB8AC3E}">
        <p14:creationId xmlns:p14="http://schemas.microsoft.com/office/powerpoint/2010/main" val="272087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7A4C3-686A-CB48-9ADD-D2BBA825504E}"/>
              </a:ext>
            </a:extLst>
          </p:cNvPr>
          <p:cNvSpPr>
            <a:spLocks noGrp="1"/>
          </p:cNvSpPr>
          <p:nvPr>
            <p:ph type="title"/>
          </p:nvPr>
        </p:nvSpPr>
        <p:spPr>
          <a:xfrm>
            <a:off x="498723" y="-358588"/>
            <a:ext cx="10131425" cy="1456267"/>
          </a:xfrm>
        </p:spPr>
        <p:txBody>
          <a:bodyPr/>
          <a:lstStyle/>
          <a:p>
            <a:r>
              <a:rPr lang="en-US" dirty="0"/>
              <a:t>Top down approach </a:t>
            </a:r>
          </a:p>
        </p:txBody>
      </p:sp>
      <p:sp>
        <p:nvSpPr>
          <p:cNvPr id="3" name="Content Placeholder 2">
            <a:extLst>
              <a:ext uri="{FF2B5EF4-FFF2-40B4-BE49-F238E27FC236}">
                <a16:creationId xmlns:a16="http://schemas.microsoft.com/office/drawing/2014/main" id="{D038DAC4-EDE5-734D-8C72-3F628A5102BA}"/>
              </a:ext>
            </a:extLst>
          </p:cNvPr>
          <p:cNvSpPr>
            <a:spLocks noGrp="1"/>
          </p:cNvSpPr>
          <p:nvPr>
            <p:ph idx="1"/>
          </p:nvPr>
        </p:nvSpPr>
        <p:spPr>
          <a:xfrm>
            <a:off x="498723" y="734609"/>
            <a:ext cx="10131425" cy="3649133"/>
          </a:xfrm>
        </p:spPr>
        <p:txBody>
          <a:bodyPr anchor="t"/>
          <a:lstStyle/>
          <a:p>
            <a:r>
              <a:rPr lang="en-US" dirty="0"/>
              <a:t>If we consider the scene in 2 dimensions</a:t>
            </a:r>
          </a:p>
          <a:p>
            <a:pPr lvl="1"/>
            <a:r>
              <a:rPr lang="en-US" dirty="0"/>
              <a:t>We can see that, unless there is a lot of movement in the x direction 2b is pretty safe</a:t>
            </a:r>
          </a:p>
          <a:p>
            <a:pPr lvl="1"/>
            <a:r>
              <a:rPr lang="en-US" dirty="0"/>
              <a:t>Really all we need to do is draw lines from the center of each sphere along its main vector and calculate if it is going to intersect any point of 2b</a:t>
            </a:r>
          </a:p>
        </p:txBody>
      </p:sp>
      <p:pic>
        <p:nvPicPr>
          <p:cNvPr id="4" name="Picture 3">
            <a:extLst>
              <a:ext uri="{FF2B5EF4-FFF2-40B4-BE49-F238E27FC236}">
                <a16:creationId xmlns:a16="http://schemas.microsoft.com/office/drawing/2014/main" id="{3D9FD4AF-BC57-5448-8DB5-689F7604FE0D}"/>
              </a:ext>
            </a:extLst>
          </p:cNvPr>
          <p:cNvPicPr>
            <a:picLocks noChangeAspect="1"/>
          </p:cNvPicPr>
          <p:nvPr/>
        </p:nvPicPr>
        <p:blipFill>
          <a:blip r:embed="rId2"/>
          <a:stretch>
            <a:fillRect/>
          </a:stretch>
        </p:blipFill>
        <p:spPr>
          <a:xfrm>
            <a:off x="9865162" y="5549153"/>
            <a:ext cx="2326837" cy="1308846"/>
          </a:xfrm>
          <a:prstGeom prst="rect">
            <a:avLst/>
          </a:prstGeom>
        </p:spPr>
      </p:pic>
      <p:pic>
        <p:nvPicPr>
          <p:cNvPr id="20" name="Picture 19">
            <a:extLst>
              <a:ext uri="{FF2B5EF4-FFF2-40B4-BE49-F238E27FC236}">
                <a16:creationId xmlns:a16="http://schemas.microsoft.com/office/drawing/2014/main" id="{7B24F463-EF5D-3D41-80C9-74518ADF1896}"/>
              </a:ext>
            </a:extLst>
          </p:cNvPr>
          <p:cNvPicPr>
            <a:picLocks noChangeAspect="1"/>
          </p:cNvPicPr>
          <p:nvPr/>
        </p:nvPicPr>
        <p:blipFill>
          <a:blip r:embed="rId3"/>
          <a:stretch>
            <a:fillRect/>
          </a:stretch>
        </p:blipFill>
        <p:spPr>
          <a:xfrm>
            <a:off x="623130" y="2339342"/>
            <a:ext cx="7678187" cy="4129193"/>
          </a:xfrm>
          <a:prstGeom prst="rect">
            <a:avLst/>
          </a:prstGeom>
        </p:spPr>
      </p:pic>
      <p:cxnSp>
        <p:nvCxnSpPr>
          <p:cNvPr id="6" name="Straight Arrow Connector 5">
            <a:extLst>
              <a:ext uri="{FF2B5EF4-FFF2-40B4-BE49-F238E27FC236}">
                <a16:creationId xmlns:a16="http://schemas.microsoft.com/office/drawing/2014/main" id="{5CE54037-2B2B-5345-A2C3-591945D127ED}"/>
              </a:ext>
            </a:extLst>
          </p:cNvPr>
          <p:cNvCxnSpPr/>
          <p:nvPr/>
        </p:nvCxnSpPr>
        <p:spPr>
          <a:xfrm>
            <a:off x="3783106" y="2819402"/>
            <a:ext cx="0" cy="2340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C67B77A-F185-7842-82BA-E6A167DB0E19}"/>
              </a:ext>
            </a:extLst>
          </p:cNvPr>
          <p:cNvCxnSpPr>
            <a:cxnSpLocks/>
          </p:cNvCxnSpPr>
          <p:nvPr/>
        </p:nvCxnSpPr>
        <p:spPr>
          <a:xfrm>
            <a:off x="3406588" y="3429000"/>
            <a:ext cx="259977" cy="2433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4232895-88F2-144E-B779-E28B87E5D6AB}"/>
              </a:ext>
            </a:extLst>
          </p:cNvPr>
          <p:cNvCxnSpPr>
            <a:cxnSpLocks/>
          </p:cNvCxnSpPr>
          <p:nvPr/>
        </p:nvCxnSpPr>
        <p:spPr>
          <a:xfrm flipH="1">
            <a:off x="5665692" y="2900082"/>
            <a:ext cx="1" cy="2147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86711A1-59C4-3045-BC60-7570FA9FC24C}"/>
              </a:ext>
            </a:extLst>
          </p:cNvPr>
          <p:cNvCxnSpPr>
            <a:cxnSpLocks/>
          </p:cNvCxnSpPr>
          <p:nvPr/>
        </p:nvCxnSpPr>
        <p:spPr>
          <a:xfrm flipV="1">
            <a:off x="4101847" y="3666565"/>
            <a:ext cx="492564" cy="1493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300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Picture 3">
            <a:extLst>
              <a:ext uri="{FF2B5EF4-FFF2-40B4-BE49-F238E27FC236}">
                <a16:creationId xmlns:a16="http://schemas.microsoft.com/office/drawing/2014/main" id="{6235F433-ED07-B843-B945-136F571AC997}"/>
              </a:ext>
            </a:extLst>
          </p:cNvPr>
          <p:cNvPicPr>
            <a:picLocks noChangeAspect="1"/>
          </p:cNvPicPr>
          <p:nvPr/>
        </p:nvPicPr>
        <p:blipFill rotWithShape="1">
          <a:blip r:embed="rId4"/>
          <a:srcRect l="9091" t="9091"/>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5"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 name="Straight Connector 17">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14E4944-BF6A-2642-BF5C-7DBCABFC8179}"/>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lnSpc>
                <a:spcPct val="90000"/>
              </a:lnSpc>
            </a:pPr>
            <a:r>
              <a:rPr lang="en-US" sz="4800" cap="all" dirty="0"/>
              <a:t>actually doing This is much harder</a:t>
            </a:r>
          </a:p>
        </p:txBody>
      </p:sp>
      <p:sp>
        <p:nvSpPr>
          <p:cNvPr id="3" name="Content Placeholder 2">
            <a:extLst>
              <a:ext uri="{FF2B5EF4-FFF2-40B4-BE49-F238E27FC236}">
                <a16:creationId xmlns:a16="http://schemas.microsoft.com/office/drawing/2014/main" id="{38CE0AFB-55E2-7348-8DF7-A01FE8AFC765}"/>
              </a:ext>
            </a:extLst>
          </p:cNvPr>
          <p:cNvSpPr>
            <a:spLocks noGrp="1"/>
          </p:cNvSpPr>
          <p:nvPr>
            <p:ph idx="1"/>
          </p:nvPr>
        </p:nvSpPr>
        <p:spPr>
          <a:xfrm>
            <a:off x="6646333" y="4851399"/>
            <a:ext cx="4513792" cy="914401"/>
          </a:xfrm>
        </p:spPr>
        <p:txBody>
          <a:bodyPr vert="horz" lIns="91440" tIns="45720" rIns="91440" bIns="45720" rtlCol="0" anchor="t">
            <a:normAutofit/>
          </a:bodyPr>
          <a:lstStyle/>
          <a:p>
            <a:pPr marL="0" indent="0" algn="r">
              <a:buNone/>
            </a:pPr>
            <a:r>
              <a:rPr lang="en-US" sz="1800" cap="all" dirty="0"/>
              <a:t>Especially if we have complex shapes.</a:t>
            </a:r>
          </a:p>
        </p:txBody>
      </p:sp>
    </p:spTree>
    <p:extLst>
      <p:ext uri="{BB962C8B-B14F-4D97-AF65-F5344CB8AC3E}">
        <p14:creationId xmlns:p14="http://schemas.microsoft.com/office/powerpoint/2010/main" val="801053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5A0E-C463-9346-B05A-A6633B10A2CF}"/>
              </a:ext>
            </a:extLst>
          </p:cNvPr>
          <p:cNvSpPr>
            <a:spLocks noGrp="1"/>
          </p:cNvSpPr>
          <p:nvPr>
            <p:ph type="title"/>
          </p:nvPr>
        </p:nvSpPr>
        <p:spPr>
          <a:xfrm>
            <a:off x="685801" y="107576"/>
            <a:ext cx="10131425" cy="654321"/>
          </a:xfrm>
        </p:spPr>
        <p:txBody>
          <a:bodyPr/>
          <a:lstStyle/>
          <a:p>
            <a:r>
              <a:rPr lang="en-US" dirty="0"/>
              <a:t>Bounding Volumes!</a:t>
            </a:r>
          </a:p>
        </p:txBody>
      </p:sp>
      <p:sp>
        <p:nvSpPr>
          <p:cNvPr id="3" name="Content Placeholder 2">
            <a:extLst>
              <a:ext uri="{FF2B5EF4-FFF2-40B4-BE49-F238E27FC236}">
                <a16:creationId xmlns:a16="http://schemas.microsoft.com/office/drawing/2014/main" id="{3D0DC9D1-BC19-D54E-BAA6-46A8B742262D}"/>
              </a:ext>
            </a:extLst>
          </p:cNvPr>
          <p:cNvSpPr>
            <a:spLocks noGrp="1"/>
          </p:cNvSpPr>
          <p:nvPr>
            <p:ph idx="1"/>
          </p:nvPr>
        </p:nvSpPr>
        <p:spPr>
          <a:xfrm>
            <a:off x="685801" y="838098"/>
            <a:ext cx="10131425" cy="1456268"/>
          </a:xfrm>
        </p:spPr>
        <p:txBody>
          <a:bodyPr/>
          <a:lstStyle/>
          <a:p>
            <a:r>
              <a:rPr lang="en-US" dirty="0"/>
              <a:t>Essentially we draw a simpler shape around our complex shape and use that for our calculations </a:t>
            </a:r>
          </a:p>
        </p:txBody>
      </p:sp>
      <p:pic>
        <p:nvPicPr>
          <p:cNvPr id="4" name="Picture 3">
            <a:extLst>
              <a:ext uri="{FF2B5EF4-FFF2-40B4-BE49-F238E27FC236}">
                <a16:creationId xmlns:a16="http://schemas.microsoft.com/office/drawing/2014/main" id="{F9C696DC-C43A-404D-B632-69CA6A0B11D5}"/>
              </a:ext>
            </a:extLst>
          </p:cNvPr>
          <p:cNvPicPr>
            <a:picLocks noChangeAspect="1"/>
          </p:cNvPicPr>
          <p:nvPr/>
        </p:nvPicPr>
        <p:blipFill>
          <a:blip r:embed="rId2"/>
          <a:stretch>
            <a:fillRect/>
          </a:stretch>
        </p:blipFill>
        <p:spPr>
          <a:xfrm>
            <a:off x="0" y="2006367"/>
            <a:ext cx="12192000" cy="2963594"/>
          </a:xfrm>
          <a:prstGeom prst="rect">
            <a:avLst/>
          </a:prstGeom>
        </p:spPr>
      </p:pic>
    </p:spTree>
    <p:extLst>
      <p:ext uri="{BB962C8B-B14F-4D97-AF65-F5344CB8AC3E}">
        <p14:creationId xmlns:p14="http://schemas.microsoft.com/office/powerpoint/2010/main" val="3201207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EA74F-2823-D84C-A701-4685D300825A}"/>
              </a:ext>
            </a:extLst>
          </p:cNvPr>
          <p:cNvSpPr>
            <a:spLocks noGrp="1"/>
          </p:cNvSpPr>
          <p:nvPr>
            <p:ph type="title"/>
          </p:nvPr>
        </p:nvSpPr>
        <p:spPr/>
        <p:txBody>
          <a:bodyPr/>
          <a:lstStyle/>
          <a:p>
            <a:r>
              <a:rPr lang="en-US" dirty="0"/>
              <a:t>Differences</a:t>
            </a:r>
          </a:p>
        </p:txBody>
      </p:sp>
      <p:sp>
        <p:nvSpPr>
          <p:cNvPr id="3" name="Content Placeholder 2">
            <a:extLst>
              <a:ext uri="{FF2B5EF4-FFF2-40B4-BE49-F238E27FC236}">
                <a16:creationId xmlns:a16="http://schemas.microsoft.com/office/drawing/2014/main" id="{33023B1D-1AB3-7341-AAE1-ACA143851B26}"/>
              </a:ext>
            </a:extLst>
          </p:cNvPr>
          <p:cNvSpPr>
            <a:spLocks noGrp="1"/>
          </p:cNvSpPr>
          <p:nvPr>
            <p:ph idx="1"/>
          </p:nvPr>
        </p:nvSpPr>
        <p:spPr>
          <a:xfrm>
            <a:off x="685800" y="1872710"/>
            <a:ext cx="10131425" cy="3649133"/>
          </a:xfrm>
        </p:spPr>
        <p:txBody>
          <a:bodyPr anchor="t"/>
          <a:lstStyle/>
          <a:p>
            <a:r>
              <a:rPr lang="en-US" b="1" dirty="0"/>
              <a:t>Axis Aligned bounding box (AABB) </a:t>
            </a:r>
            <a:r>
              <a:rPr lang="en-US" dirty="0"/>
              <a:t>we draw a box around our shape with the axes aligned with X and Y (or X and Z or whatever). The box will have different dimensions but we always know the angles</a:t>
            </a:r>
          </a:p>
        </p:txBody>
      </p:sp>
      <p:sp>
        <p:nvSpPr>
          <p:cNvPr id="4" name="Freeform 3">
            <a:extLst>
              <a:ext uri="{FF2B5EF4-FFF2-40B4-BE49-F238E27FC236}">
                <a16:creationId xmlns:a16="http://schemas.microsoft.com/office/drawing/2014/main" id="{A8D263B0-C47A-154F-8B34-F12A7D90DDEB}"/>
              </a:ext>
            </a:extLst>
          </p:cNvPr>
          <p:cNvSpPr/>
          <p:nvPr/>
        </p:nvSpPr>
        <p:spPr>
          <a:xfrm>
            <a:off x="2106706" y="3298680"/>
            <a:ext cx="1317812" cy="1694661"/>
          </a:xfrm>
          <a:custGeom>
            <a:avLst/>
            <a:gdLst>
              <a:gd name="connsiteX0" fmla="*/ 672353 w 1317812"/>
              <a:gd name="connsiteY0" fmla="*/ 305132 h 1694661"/>
              <a:gd name="connsiteX1" fmla="*/ 672353 w 1317812"/>
              <a:gd name="connsiteY1" fmla="*/ 305132 h 1694661"/>
              <a:gd name="connsiteX2" fmla="*/ 582706 w 1317812"/>
              <a:gd name="connsiteY2" fmla="*/ 403744 h 1694661"/>
              <a:gd name="connsiteX3" fmla="*/ 555812 w 1317812"/>
              <a:gd name="connsiteY3" fmla="*/ 421673 h 1694661"/>
              <a:gd name="connsiteX4" fmla="*/ 510988 w 1317812"/>
              <a:gd name="connsiteY4" fmla="*/ 466496 h 1694661"/>
              <a:gd name="connsiteX5" fmla="*/ 457200 w 1317812"/>
              <a:gd name="connsiteY5" fmla="*/ 520285 h 1694661"/>
              <a:gd name="connsiteX6" fmla="*/ 439270 w 1317812"/>
              <a:gd name="connsiteY6" fmla="*/ 538214 h 1694661"/>
              <a:gd name="connsiteX7" fmla="*/ 412376 w 1317812"/>
              <a:gd name="connsiteY7" fmla="*/ 556144 h 1694661"/>
              <a:gd name="connsiteX8" fmla="*/ 367553 w 1317812"/>
              <a:gd name="connsiteY8" fmla="*/ 600967 h 1694661"/>
              <a:gd name="connsiteX9" fmla="*/ 322729 w 1317812"/>
              <a:gd name="connsiteY9" fmla="*/ 645791 h 1694661"/>
              <a:gd name="connsiteX10" fmla="*/ 295835 w 1317812"/>
              <a:gd name="connsiteY10" fmla="*/ 672685 h 1694661"/>
              <a:gd name="connsiteX11" fmla="*/ 268941 w 1317812"/>
              <a:gd name="connsiteY11" fmla="*/ 681649 h 1694661"/>
              <a:gd name="connsiteX12" fmla="*/ 224118 w 1317812"/>
              <a:gd name="connsiteY12" fmla="*/ 726473 h 1694661"/>
              <a:gd name="connsiteX13" fmla="*/ 161365 w 1317812"/>
              <a:gd name="connsiteY13" fmla="*/ 789226 h 1694661"/>
              <a:gd name="connsiteX14" fmla="*/ 143435 w 1317812"/>
              <a:gd name="connsiteY14" fmla="*/ 807155 h 1694661"/>
              <a:gd name="connsiteX15" fmla="*/ 116541 w 1317812"/>
              <a:gd name="connsiteY15" fmla="*/ 825085 h 1694661"/>
              <a:gd name="connsiteX16" fmla="*/ 98612 w 1317812"/>
              <a:gd name="connsiteY16" fmla="*/ 851979 h 1694661"/>
              <a:gd name="connsiteX17" fmla="*/ 26894 w 1317812"/>
              <a:gd name="connsiteY17" fmla="*/ 905767 h 1694661"/>
              <a:gd name="connsiteX18" fmla="*/ 0 w 1317812"/>
              <a:gd name="connsiteY18" fmla="*/ 923696 h 1694661"/>
              <a:gd name="connsiteX19" fmla="*/ 26894 w 1317812"/>
              <a:gd name="connsiteY19" fmla="*/ 932661 h 1694661"/>
              <a:gd name="connsiteX20" fmla="*/ 80682 w 1317812"/>
              <a:gd name="connsiteY20" fmla="*/ 1004379 h 1694661"/>
              <a:gd name="connsiteX21" fmla="*/ 89647 w 1317812"/>
              <a:gd name="connsiteY21" fmla="*/ 1031273 h 1694661"/>
              <a:gd name="connsiteX22" fmla="*/ 125506 w 1317812"/>
              <a:gd name="connsiteY22" fmla="*/ 1076096 h 1694661"/>
              <a:gd name="connsiteX23" fmla="*/ 134470 w 1317812"/>
              <a:gd name="connsiteY23" fmla="*/ 1102991 h 1694661"/>
              <a:gd name="connsiteX24" fmla="*/ 152400 w 1317812"/>
              <a:gd name="connsiteY24" fmla="*/ 1129885 h 1694661"/>
              <a:gd name="connsiteX25" fmla="*/ 161365 w 1317812"/>
              <a:gd name="connsiteY25" fmla="*/ 1165744 h 1694661"/>
              <a:gd name="connsiteX26" fmla="*/ 179294 w 1317812"/>
              <a:gd name="connsiteY26" fmla="*/ 1219532 h 1694661"/>
              <a:gd name="connsiteX27" fmla="*/ 197223 w 1317812"/>
              <a:gd name="connsiteY27" fmla="*/ 1246426 h 1694661"/>
              <a:gd name="connsiteX28" fmla="*/ 224118 w 1317812"/>
              <a:gd name="connsiteY28" fmla="*/ 1300214 h 1694661"/>
              <a:gd name="connsiteX29" fmla="*/ 259976 w 1317812"/>
              <a:gd name="connsiteY29" fmla="*/ 1416755 h 1694661"/>
              <a:gd name="connsiteX30" fmla="*/ 277906 w 1317812"/>
              <a:gd name="connsiteY30" fmla="*/ 1452614 h 1694661"/>
              <a:gd name="connsiteX31" fmla="*/ 295835 w 1317812"/>
              <a:gd name="connsiteY31" fmla="*/ 1515367 h 1694661"/>
              <a:gd name="connsiteX32" fmla="*/ 313765 w 1317812"/>
              <a:gd name="connsiteY32" fmla="*/ 1569155 h 1694661"/>
              <a:gd name="connsiteX33" fmla="*/ 340659 w 1317812"/>
              <a:gd name="connsiteY33" fmla="*/ 1667767 h 1694661"/>
              <a:gd name="connsiteX34" fmla="*/ 349623 w 1317812"/>
              <a:gd name="connsiteY34" fmla="*/ 1694661 h 1694661"/>
              <a:gd name="connsiteX35" fmla="*/ 403412 w 1317812"/>
              <a:gd name="connsiteY35" fmla="*/ 1631908 h 1694661"/>
              <a:gd name="connsiteX36" fmla="*/ 457200 w 1317812"/>
              <a:gd name="connsiteY36" fmla="*/ 1560191 h 1694661"/>
              <a:gd name="connsiteX37" fmla="*/ 466165 w 1317812"/>
              <a:gd name="connsiteY37" fmla="*/ 1533296 h 1694661"/>
              <a:gd name="connsiteX38" fmla="*/ 502023 w 1317812"/>
              <a:gd name="connsiteY38" fmla="*/ 1479508 h 1694661"/>
              <a:gd name="connsiteX39" fmla="*/ 528918 w 1317812"/>
              <a:gd name="connsiteY39" fmla="*/ 1434685 h 1694661"/>
              <a:gd name="connsiteX40" fmla="*/ 546847 w 1317812"/>
              <a:gd name="connsiteY40" fmla="*/ 1380896 h 1694661"/>
              <a:gd name="connsiteX41" fmla="*/ 555812 w 1317812"/>
              <a:gd name="connsiteY41" fmla="*/ 1354002 h 1694661"/>
              <a:gd name="connsiteX42" fmla="*/ 564776 w 1317812"/>
              <a:gd name="connsiteY42" fmla="*/ 1318144 h 1694661"/>
              <a:gd name="connsiteX43" fmla="*/ 555812 w 1317812"/>
              <a:gd name="connsiteY43" fmla="*/ 1228496 h 1694661"/>
              <a:gd name="connsiteX44" fmla="*/ 555812 w 1317812"/>
              <a:gd name="connsiteY44" fmla="*/ 1165744 h 1694661"/>
              <a:gd name="connsiteX45" fmla="*/ 591670 w 1317812"/>
              <a:gd name="connsiteY45" fmla="*/ 1219532 h 1694661"/>
              <a:gd name="connsiteX46" fmla="*/ 654423 w 1317812"/>
              <a:gd name="connsiteY46" fmla="*/ 1300214 h 1694661"/>
              <a:gd name="connsiteX47" fmla="*/ 672353 w 1317812"/>
              <a:gd name="connsiteY47" fmla="*/ 1354002 h 1694661"/>
              <a:gd name="connsiteX48" fmla="*/ 681318 w 1317812"/>
              <a:gd name="connsiteY48" fmla="*/ 1380896 h 1694661"/>
              <a:gd name="connsiteX49" fmla="*/ 699247 w 1317812"/>
              <a:gd name="connsiteY49" fmla="*/ 1398826 h 1694661"/>
              <a:gd name="connsiteX50" fmla="*/ 717176 w 1317812"/>
              <a:gd name="connsiteY50" fmla="*/ 1461579 h 1694661"/>
              <a:gd name="connsiteX51" fmla="*/ 735106 w 1317812"/>
              <a:gd name="connsiteY51" fmla="*/ 1488473 h 1694661"/>
              <a:gd name="connsiteX52" fmla="*/ 762000 w 1317812"/>
              <a:gd name="connsiteY52" fmla="*/ 1569155 h 1694661"/>
              <a:gd name="connsiteX53" fmla="*/ 770965 w 1317812"/>
              <a:gd name="connsiteY53" fmla="*/ 1596049 h 1694661"/>
              <a:gd name="connsiteX54" fmla="*/ 779929 w 1317812"/>
              <a:gd name="connsiteY54" fmla="*/ 1622944 h 1694661"/>
              <a:gd name="connsiteX55" fmla="*/ 797859 w 1317812"/>
              <a:gd name="connsiteY55" fmla="*/ 1640873 h 1694661"/>
              <a:gd name="connsiteX56" fmla="*/ 833718 w 1317812"/>
              <a:gd name="connsiteY56" fmla="*/ 1605014 h 1694661"/>
              <a:gd name="connsiteX57" fmla="*/ 860612 w 1317812"/>
              <a:gd name="connsiteY57" fmla="*/ 1578120 h 1694661"/>
              <a:gd name="connsiteX58" fmla="*/ 896470 w 1317812"/>
              <a:gd name="connsiteY58" fmla="*/ 1533296 h 1694661"/>
              <a:gd name="connsiteX59" fmla="*/ 905435 w 1317812"/>
              <a:gd name="connsiteY59" fmla="*/ 1506402 h 1694661"/>
              <a:gd name="connsiteX60" fmla="*/ 923365 w 1317812"/>
              <a:gd name="connsiteY60" fmla="*/ 1488473 h 1694661"/>
              <a:gd name="connsiteX61" fmla="*/ 941294 w 1317812"/>
              <a:gd name="connsiteY61" fmla="*/ 1461579 h 1694661"/>
              <a:gd name="connsiteX62" fmla="*/ 959223 w 1317812"/>
              <a:gd name="connsiteY62" fmla="*/ 1443649 h 1694661"/>
              <a:gd name="connsiteX63" fmla="*/ 995082 w 1317812"/>
              <a:gd name="connsiteY63" fmla="*/ 1389861 h 1694661"/>
              <a:gd name="connsiteX64" fmla="*/ 1030941 w 1317812"/>
              <a:gd name="connsiteY64" fmla="*/ 1354002 h 1694661"/>
              <a:gd name="connsiteX65" fmla="*/ 1084729 w 1317812"/>
              <a:gd name="connsiteY65" fmla="*/ 1336073 h 1694661"/>
              <a:gd name="connsiteX66" fmla="*/ 1102659 w 1317812"/>
              <a:gd name="connsiteY66" fmla="*/ 1318144 h 1694661"/>
              <a:gd name="connsiteX67" fmla="*/ 1156447 w 1317812"/>
              <a:gd name="connsiteY67" fmla="*/ 1300214 h 1694661"/>
              <a:gd name="connsiteX68" fmla="*/ 1165412 w 1317812"/>
              <a:gd name="connsiteY68" fmla="*/ 1273320 h 1694661"/>
              <a:gd name="connsiteX69" fmla="*/ 1156447 w 1317812"/>
              <a:gd name="connsiteY69" fmla="*/ 1246426 h 1694661"/>
              <a:gd name="connsiteX70" fmla="*/ 1120588 w 1317812"/>
              <a:gd name="connsiteY70" fmla="*/ 1201602 h 1694661"/>
              <a:gd name="connsiteX71" fmla="*/ 1057835 w 1317812"/>
              <a:gd name="connsiteY71" fmla="*/ 1129885 h 1694661"/>
              <a:gd name="connsiteX72" fmla="*/ 1039906 w 1317812"/>
              <a:gd name="connsiteY72" fmla="*/ 1102991 h 1694661"/>
              <a:gd name="connsiteX73" fmla="*/ 959223 w 1317812"/>
              <a:gd name="connsiteY73" fmla="*/ 1040238 h 1694661"/>
              <a:gd name="connsiteX74" fmla="*/ 941294 w 1317812"/>
              <a:gd name="connsiteY74" fmla="*/ 1022308 h 1694661"/>
              <a:gd name="connsiteX75" fmla="*/ 869576 w 1317812"/>
              <a:gd name="connsiteY75" fmla="*/ 968520 h 1694661"/>
              <a:gd name="connsiteX76" fmla="*/ 833718 w 1317812"/>
              <a:gd name="connsiteY76" fmla="*/ 932661 h 1694661"/>
              <a:gd name="connsiteX77" fmla="*/ 824753 w 1317812"/>
              <a:gd name="connsiteY77" fmla="*/ 905767 h 1694661"/>
              <a:gd name="connsiteX78" fmla="*/ 806823 w 1317812"/>
              <a:gd name="connsiteY78" fmla="*/ 887838 h 1694661"/>
              <a:gd name="connsiteX79" fmla="*/ 824753 w 1317812"/>
              <a:gd name="connsiteY79" fmla="*/ 869908 h 1694661"/>
              <a:gd name="connsiteX80" fmla="*/ 842682 w 1317812"/>
              <a:gd name="connsiteY80" fmla="*/ 843014 h 1694661"/>
              <a:gd name="connsiteX81" fmla="*/ 869576 w 1317812"/>
              <a:gd name="connsiteY81" fmla="*/ 825085 h 1694661"/>
              <a:gd name="connsiteX82" fmla="*/ 914400 w 1317812"/>
              <a:gd name="connsiteY82" fmla="*/ 780261 h 1694661"/>
              <a:gd name="connsiteX83" fmla="*/ 941294 w 1317812"/>
              <a:gd name="connsiteY83" fmla="*/ 762332 h 1694661"/>
              <a:gd name="connsiteX84" fmla="*/ 977153 w 1317812"/>
              <a:gd name="connsiteY84" fmla="*/ 726473 h 1694661"/>
              <a:gd name="connsiteX85" fmla="*/ 1004047 w 1317812"/>
              <a:gd name="connsiteY85" fmla="*/ 708544 h 1694661"/>
              <a:gd name="connsiteX86" fmla="*/ 1021976 w 1317812"/>
              <a:gd name="connsiteY86" fmla="*/ 690614 h 1694661"/>
              <a:gd name="connsiteX87" fmla="*/ 1048870 w 1317812"/>
              <a:gd name="connsiteY87" fmla="*/ 681649 h 1694661"/>
              <a:gd name="connsiteX88" fmla="*/ 1066800 w 1317812"/>
              <a:gd name="connsiteY88" fmla="*/ 663720 h 1694661"/>
              <a:gd name="connsiteX89" fmla="*/ 1120588 w 1317812"/>
              <a:gd name="connsiteY89" fmla="*/ 636826 h 1694661"/>
              <a:gd name="connsiteX90" fmla="*/ 1138518 w 1317812"/>
              <a:gd name="connsiteY90" fmla="*/ 618896 h 1694661"/>
              <a:gd name="connsiteX91" fmla="*/ 1192306 w 1317812"/>
              <a:gd name="connsiteY91" fmla="*/ 583038 h 1694661"/>
              <a:gd name="connsiteX92" fmla="*/ 1219200 w 1317812"/>
              <a:gd name="connsiteY92" fmla="*/ 565108 h 1694661"/>
              <a:gd name="connsiteX93" fmla="*/ 1255059 w 1317812"/>
              <a:gd name="connsiteY93" fmla="*/ 547179 h 1694661"/>
              <a:gd name="connsiteX94" fmla="*/ 1272988 w 1317812"/>
              <a:gd name="connsiteY94" fmla="*/ 529249 h 1694661"/>
              <a:gd name="connsiteX95" fmla="*/ 1317812 w 1317812"/>
              <a:gd name="connsiteY95" fmla="*/ 493391 h 1694661"/>
              <a:gd name="connsiteX96" fmla="*/ 1237129 w 1317812"/>
              <a:gd name="connsiteY96" fmla="*/ 448567 h 1694661"/>
              <a:gd name="connsiteX97" fmla="*/ 1183341 w 1317812"/>
              <a:gd name="connsiteY97" fmla="*/ 421673 h 1694661"/>
              <a:gd name="connsiteX98" fmla="*/ 1138518 w 1317812"/>
              <a:gd name="connsiteY98" fmla="*/ 376849 h 1694661"/>
              <a:gd name="connsiteX99" fmla="*/ 1084729 w 1317812"/>
              <a:gd name="connsiteY99" fmla="*/ 340991 h 1694661"/>
              <a:gd name="connsiteX100" fmla="*/ 1030941 w 1317812"/>
              <a:gd name="connsiteY100" fmla="*/ 296167 h 1694661"/>
              <a:gd name="connsiteX101" fmla="*/ 1013012 w 1317812"/>
              <a:gd name="connsiteY101" fmla="*/ 269273 h 1694661"/>
              <a:gd name="connsiteX102" fmla="*/ 968188 w 1317812"/>
              <a:gd name="connsiteY102" fmla="*/ 224449 h 1694661"/>
              <a:gd name="connsiteX103" fmla="*/ 932329 w 1317812"/>
              <a:gd name="connsiteY103" fmla="*/ 179626 h 1694661"/>
              <a:gd name="connsiteX104" fmla="*/ 914400 w 1317812"/>
              <a:gd name="connsiteY104" fmla="*/ 143767 h 1694661"/>
              <a:gd name="connsiteX105" fmla="*/ 896470 w 1317812"/>
              <a:gd name="connsiteY105" fmla="*/ 125838 h 1694661"/>
              <a:gd name="connsiteX106" fmla="*/ 878541 w 1317812"/>
              <a:gd name="connsiteY106" fmla="*/ 72049 h 1694661"/>
              <a:gd name="connsiteX107" fmla="*/ 842682 w 1317812"/>
              <a:gd name="connsiteY107" fmla="*/ 27226 h 1694661"/>
              <a:gd name="connsiteX108" fmla="*/ 833718 w 1317812"/>
              <a:gd name="connsiteY108" fmla="*/ 332 h 1694661"/>
              <a:gd name="connsiteX109" fmla="*/ 806823 w 1317812"/>
              <a:gd name="connsiteY109" fmla="*/ 18261 h 1694661"/>
              <a:gd name="connsiteX110" fmla="*/ 762000 w 1317812"/>
              <a:gd name="connsiteY110" fmla="*/ 63085 h 1694661"/>
              <a:gd name="connsiteX111" fmla="*/ 717176 w 1317812"/>
              <a:gd name="connsiteY111" fmla="*/ 116873 h 1694661"/>
              <a:gd name="connsiteX112" fmla="*/ 672353 w 1317812"/>
              <a:gd name="connsiteY112" fmla="*/ 152732 h 1694661"/>
              <a:gd name="connsiteX113" fmla="*/ 654423 w 1317812"/>
              <a:gd name="connsiteY113" fmla="*/ 179626 h 1694661"/>
              <a:gd name="connsiteX114" fmla="*/ 600635 w 1317812"/>
              <a:gd name="connsiteY114" fmla="*/ 224449 h 1694661"/>
              <a:gd name="connsiteX115" fmla="*/ 582706 w 1317812"/>
              <a:gd name="connsiteY115" fmla="*/ 251344 h 1694661"/>
              <a:gd name="connsiteX116" fmla="*/ 564776 w 1317812"/>
              <a:gd name="connsiteY116" fmla="*/ 269273 h 1694661"/>
              <a:gd name="connsiteX117" fmla="*/ 519953 w 1317812"/>
              <a:gd name="connsiteY117" fmla="*/ 323061 h 1694661"/>
              <a:gd name="connsiteX118" fmla="*/ 546847 w 1317812"/>
              <a:gd name="connsiteY118" fmla="*/ 340991 h 1694661"/>
              <a:gd name="connsiteX119" fmla="*/ 645459 w 1317812"/>
              <a:gd name="connsiteY119" fmla="*/ 349955 h 1694661"/>
              <a:gd name="connsiteX120" fmla="*/ 672353 w 1317812"/>
              <a:gd name="connsiteY120" fmla="*/ 305132 h 16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317812" h="1694661">
                <a:moveTo>
                  <a:pt x="672353" y="305132"/>
                </a:moveTo>
                <a:lnTo>
                  <a:pt x="672353" y="305132"/>
                </a:lnTo>
                <a:cubicBezTo>
                  <a:pt x="667692" y="310570"/>
                  <a:pt x="601153" y="391446"/>
                  <a:pt x="582706" y="403744"/>
                </a:cubicBezTo>
                <a:lnTo>
                  <a:pt x="555812" y="421673"/>
                </a:lnTo>
                <a:cubicBezTo>
                  <a:pt x="521279" y="473470"/>
                  <a:pt x="557473" y="426652"/>
                  <a:pt x="510988" y="466496"/>
                </a:cubicBezTo>
                <a:cubicBezTo>
                  <a:pt x="510965" y="466516"/>
                  <a:pt x="466176" y="511309"/>
                  <a:pt x="457200" y="520285"/>
                </a:cubicBezTo>
                <a:cubicBezTo>
                  <a:pt x="451223" y="526262"/>
                  <a:pt x="446302" y="533526"/>
                  <a:pt x="439270" y="538214"/>
                </a:cubicBezTo>
                <a:lnTo>
                  <a:pt x="412376" y="556144"/>
                </a:lnTo>
                <a:cubicBezTo>
                  <a:pt x="376518" y="609932"/>
                  <a:pt x="415364" y="559132"/>
                  <a:pt x="367553" y="600967"/>
                </a:cubicBezTo>
                <a:cubicBezTo>
                  <a:pt x="351651" y="614881"/>
                  <a:pt x="337670" y="630850"/>
                  <a:pt x="322729" y="645791"/>
                </a:cubicBezTo>
                <a:cubicBezTo>
                  <a:pt x="313764" y="654756"/>
                  <a:pt x="307862" y="668676"/>
                  <a:pt x="295835" y="672685"/>
                </a:cubicBezTo>
                <a:lnTo>
                  <a:pt x="268941" y="681649"/>
                </a:lnTo>
                <a:cubicBezTo>
                  <a:pt x="233085" y="735436"/>
                  <a:pt x="271928" y="684640"/>
                  <a:pt x="224118" y="726473"/>
                </a:cubicBezTo>
                <a:cubicBezTo>
                  <a:pt x="224072" y="726513"/>
                  <a:pt x="173933" y="776658"/>
                  <a:pt x="161365" y="789226"/>
                </a:cubicBezTo>
                <a:cubicBezTo>
                  <a:pt x="155388" y="795203"/>
                  <a:pt x="150467" y="802467"/>
                  <a:pt x="143435" y="807155"/>
                </a:cubicBezTo>
                <a:lnTo>
                  <a:pt x="116541" y="825085"/>
                </a:lnTo>
                <a:cubicBezTo>
                  <a:pt x="110565" y="834050"/>
                  <a:pt x="105343" y="843566"/>
                  <a:pt x="98612" y="851979"/>
                </a:cubicBezTo>
                <a:cubicBezTo>
                  <a:pt x="79662" y="875666"/>
                  <a:pt x="51467" y="889385"/>
                  <a:pt x="26894" y="905767"/>
                </a:cubicBezTo>
                <a:lnTo>
                  <a:pt x="0" y="923696"/>
                </a:lnTo>
                <a:cubicBezTo>
                  <a:pt x="8965" y="926684"/>
                  <a:pt x="18791" y="927799"/>
                  <a:pt x="26894" y="932661"/>
                </a:cubicBezTo>
                <a:cubicBezTo>
                  <a:pt x="44591" y="943280"/>
                  <a:pt x="79571" y="1001046"/>
                  <a:pt x="80682" y="1004379"/>
                </a:cubicBezTo>
                <a:cubicBezTo>
                  <a:pt x="83670" y="1013344"/>
                  <a:pt x="85421" y="1022821"/>
                  <a:pt x="89647" y="1031273"/>
                </a:cubicBezTo>
                <a:cubicBezTo>
                  <a:pt x="100957" y="1053893"/>
                  <a:pt x="108828" y="1059419"/>
                  <a:pt x="125506" y="1076096"/>
                </a:cubicBezTo>
                <a:cubicBezTo>
                  <a:pt x="128494" y="1085061"/>
                  <a:pt x="130244" y="1094539"/>
                  <a:pt x="134470" y="1102991"/>
                </a:cubicBezTo>
                <a:cubicBezTo>
                  <a:pt x="139288" y="1112628"/>
                  <a:pt x="148156" y="1119982"/>
                  <a:pt x="152400" y="1129885"/>
                </a:cubicBezTo>
                <a:cubicBezTo>
                  <a:pt x="157254" y="1141210"/>
                  <a:pt x="157825" y="1153943"/>
                  <a:pt x="161365" y="1165744"/>
                </a:cubicBezTo>
                <a:cubicBezTo>
                  <a:pt x="166796" y="1183846"/>
                  <a:pt x="171618" y="1202262"/>
                  <a:pt x="179294" y="1219532"/>
                </a:cubicBezTo>
                <a:cubicBezTo>
                  <a:pt x="183670" y="1229378"/>
                  <a:pt x="192405" y="1236789"/>
                  <a:pt x="197223" y="1246426"/>
                </a:cubicBezTo>
                <a:cubicBezTo>
                  <a:pt x="234334" y="1320648"/>
                  <a:pt x="172739" y="1223149"/>
                  <a:pt x="224118" y="1300214"/>
                </a:cubicBezTo>
                <a:cubicBezTo>
                  <a:pt x="228201" y="1314504"/>
                  <a:pt x="251707" y="1400217"/>
                  <a:pt x="259976" y="1416755"/>
                </a:cubicBezTo>
                <a:cubicBezTo>
                  <a:pt x="265953" y="1428708"/>
                  <a:pt x="272642" y="1440331"/>
                  <a:pt x="277906" y="1452614"/>
                </a:cubicBezTo>
                <a:cubicBezTo>
                  <a:pt x="287945" y="1476039"/>
                  <a:pt x="288256" y="1490104"/>
                  <a:pt x="295835" y="1515367"/>
                </a:cubicBezTo>
                <a:cubicBezTo>
                  <a:pt x="301266" y="1533469"/>
                  <a:pt x="310059" y="1550623"/>
                  <a:pt x="313765" y="1569155"/>
                </a:cubicBezTo>
                <a:cubicBezTo>
                  <a:pt x="326436" y="1632516"/>
                  <a:pt x="317909" y="1599517"/>
                  <a:pt x="340659" y="1667767"/>
                </a:cubicBezTo>
                <a:lnTo>
                  <a:pt x="349623" y="1694661"/>
                </a:lnTo>
                <a:cubicBezTo>
                  <a:pt x="380578" y="1663707"/>
                  <a:pt x="376578" y="1670243"/>
                  <a:pt x="403412" y="1631908"/>
                </a:cubicBezTo>
                <a:cubicBezTo>
                  <a:pt x="450716" y="1564331"/>
                  <a:pt x="421382" y="1596007"/>
                  <a:pt x="457200" y="1560191"/>
                </a:cubicBezTo>
                <a:cubicBezTo>
                  <a:pt x="460188" y="1551226"/>
                  <a:pt x="461576" y="1541557"/>
                  <a:pt x="466165" y="1533296"/>
                </a:cubicBezTo>
                <a:cubicBezTo>
                  <a:pt x="476630" y="1514459"/>
                  <a:pt x="495209" y="1499950"/>
                  <a:pt x="502023" y="1479508"/>
                </a:cubicBezTo>
                <a:cubicBezTo>
                  <a:pt x="513661" y="1444596"/>
                  <a:pt x="504306" y="1459296"/>
                  <a:pt x="528918" y="1434685"/>
                </a:cubicBezTo>
                <a:lnTo>
                  <a:pt x="546847" y="1380896"/>
                </a:lnTo>
                <a:cubicBezTo>
                  <a:pt x="549835" y="1371931"/>
                  <a:pt x="553520" y="1363170"/>
                  <a:pt x="555812" y="1354002"/>
                </a:cubicBezTo>
                <a:lnTo>
                  <a:pt x="564776" y="1318144"/>
                </a:lnTo>
                <a:cubicBezTo>
                  <a:pt x="561788" y="1288261"/>
                  <a:pt x="560059" y="1258226"/>
                  <a:pt x="555812" y="1228496"/>
                </a:cubicBezTo>
                <a:cubicBezTo>
                  <a:pt x="547933" y="1173338"/>
                  <a:pt x="540360" y="1212097"/>
                  <a:pt x="555812" y="1165744"/>
                </a:cubicBezTo>
                <a:cubicBezTo>
                  <a:pt x="567765" y="1183673"/>
                  <a:pt x="576433" y="1204296"/>
                  <a:pt x="591670" y="1219532"/>
                </a:cubicBezTo>
                <a:cubicBezTo>
                  <a:pt x="627777" y="1255637"/>
                  <a:pt x="604687" y="1230583"/>
                  <a:pt x="654423" y="1300214"/>
                </a:cubicBezTo>
                <a:lnTo>
                  <a:pt x="672353" y="1354002"/>
                </a:lnTo>
                <a:cubicBezTo>
                  <a:pt x="675341" y="1362967"/>
                  <a:pt x="674636" y="1374214"/>
                  <a:pt x="681318" y="1380896"/>
                </a:cubicBezTo>
                <a:lnTo>
                  <a:pt x="699247" y="1398826"/>
                </a:lnTo>
                <a:cubicBezTo>
                  <a:pt x="702118" y="1410309"/>
                  <a:pt x="710748" y="1448723"/>
                  <a:pt x="717176" y="1461579"/>
                </a:cubicBezTo>
                <a:cubicBezTo>
                  <a:pt x="721994" y="1471216"/>
                  <a:pt x="729129" y="1479508"/>
                  <a:pt x="735106" y="1488473"/>
                </a:cubicBezTo>
                <a:lnTo>
                  <a:pt x="762000" y="1569155"/>
                </a:lnTo>
                <a:lnTo>
                  <a:pt x="770965" y="1596049"/>
                </a:lnTo>
                <a:cubicBezTo>
                  <a:pt x="773953" y="1605014"/>
                  <a:pt x="773247" y="1616262"/>
                  <a:pt x="779929" y="1622944"/>
                </a:cubicBezTo>
                <a:lnTo>
                  <a:pt x="797859" y="1640873"/>
                </a:lnTo>
                <a:cubicBezTo>
                  <a:pt x="849086" y="1623797"/>
                  <a:pt x="806397" y="1645995"/>
                  <a:pt x="833718" y="1605014"/>
                </a:cubicBezTo>
                <a:cubicBezTo>
                  <a:pt x="840751" y="1594465"/>
                  <a:pt x="852496" y="1587860"/>
                  <a:pt x="860612" y="1578120"/>
                </a:cubicBezTo>
                <a:cubicBezTo>
                  <a:pt x="917165" y="1510256"/>
                  <a:pt x="844301" y="1585468"/>
                  <a:pt x="896470" y="1533296"/>
                </a:cubicBezTo>
                <a:cubicBezTo>
                  <a:pt x="899458" y="1524331"/>
                  <a:pt x="900573" y="1514505"/>
                  <a:pt x="905435" y="1506402"/>
                </a:cubicBezTo>
                <a:cubicBezTo>
                  <a:pt x="909784" y="1499155"/>
                  <a:pt x="918085" y="1495073"/>
                  <a:pt x="923365" y="1488473"/>
                </a:cubicBezTo>
                <a:cubicBezTo>
                  <a:pt x="930096" y="1480060"/>
                  <a:pt x="934564" y="1469992"/>
                  <a:pt x="941294" y="1461579"/>
                </a:cubicBezTo>
                <a:cubicBezTo>
                  <a:pt x="946574" y="1454979"/>
                  <a:pt x="954152" y="1450411"/>
                  <a:pt x="959223" y="1443649"/>
                </a:cubicBezTo>
                <a:cubicBezTo>
                  <a:pt x="972152" y="1426410"/>
                  <a:pt x="979845" y="1405098"/>
                  <a:pt x="995082" y="1389861"/>
                </a:cubicBezTo>
                <a:cubicBezTo>
                  <a:pt x="1007035" y="1377908"/>
                  <a:pt x="1014904" y="1359347"/>
                  <a:pt x="1030941" y="1354002"/>
                </a:cubicBezTo>
                <a:lnTo>
                  <a:pt x="1084729" y="1336073"/>
                </a:lnTo>
                <a:cubicBezTo>
                  <a:pt x="1090706" y="1330097"/>
                  <a:pt x="1095099" y="1321924"/>
                  <a:pt x="1102659" y="1318144"/>
                </a:cubicBezTo>
                <a:cubicBezTo>
                  <a:pt x="1119563" y="1309692"/>
                  <a:pt x="1156447" y="1300214"/>
                  <a:pt x="1156447" y="1300214"/>
                </a:cubicBezTo>
                <a:cubicBezTo>
                  <a:pt x="1159435" y="1291249"/>
                  <a:pt x="1165412" y="1282770"/>
                  <a:pt x="1165412" y="1273320"/>
                </a:cubicBezTo>
                <a:cubicBezTo>
                  <a:pt x="1165412" y="1263870"/>
                  <a:pt x="1160673" y="1254878"/>
                  <a:pt x="1156447" y="1246426"/>
                </a:cubicBezTo>
                <a:cubicBezTo>
                  <a:pt x="1142481" y="1218493"/>
                  <a:pt x="1139350" y="1222448"/>
                  <a:pt x="1120588" y="1201602"/>
                </a:cubicBezTo>
                <a:cubicBezTo>
                  <a:pt x="1099338" y="1177991"/>
                  <a:pt x="1077950" y="1154470"/>
                  <a:pt x="1057835" y="1129885"/>
                </a:cubicBezTo>
                <a:cubicBezTo>
                  <a:pt x="1051012" y="1121546"/>
                  <a:pt x="1047878" y="1110238"/>
                  <a:pt x="1039906" y="1102991"/>
                </a:cubicBezTo>
                <a:cubicBezTo>
                  <a:pt x="1014695" y="1080072"/>
                  <a:pt x="983314" y="1064331"/>
                  <a:pt x="959223" y="1040238"/>
                </a:cubicBezTo>
                <a:cubicBezTo>
                  <a:pt x="953247" y="1034261"/>
                  <a:pt x="948056" y="1027379"/>
                  <a:pt x="941294" y="1022308"/>
                </a:cubicBezTo>
                <a:cubicBezTo>
                  <a:pt x="860191" y="961480"/>
                  <a:pt x="910699" y="1009641"/>
                  <a:pt x="869576" y="968520"/>
                </a:cubicBezTo>
                <a:cubicBezTo>
                  <a:pt x="845673" y="896805"/>
                  <a:pt x="881528" y="980471"/>
                  <a:pt x="833718" y="932661"/>
                </a:cubicBezTo>
                <a:cubicBezTo>
                  <a:pt x="827036" y="925979"/>
                  <a:pt x="829615" y="913870"/>
                  <a:pt x="824753" y="905767"/>
                </a:cubicBezTo>
                <a:cubicBezTo>
                  <a:pt x="820404" y="898520"/>
                  <a:pt x="812800" y="893814"/>
                  <a:pt x="806823" y="887838"/>
                </a:cubicBezTo>
                <a:cubicBezTo>
                  <a:pt x="812800" y="881861"/>
                  <a:pt x="819473" y="876508"/>
                  <a:pt x="824753" y="869908"/>
                </a:cubicBezTo>
                <a:cubicBezTo>
                  <a:pt x="831484" y="861495"/>
                  <a:pt x="835064" y="850632"/>
                  <a:pt x="842682" y="843014"/>
                </a:cubicBezTo>
                <a:cubicBezTo>
                  <a:pt x="850300" y="835396"/>
                  <a:pt x="861468" y="832180"/>
                  <a:pt x="869576" y="825085"/>
                </a:cubicBezTo>
                <a:cubicBezTo>
                  <a:pt x="885478" y="811171"/>
                  <a:pt x="898498" y="794175"/>
                  <a:pt x="914400" y="780261"/>
                </a:cubicBezTo>
                <a:cubicBezTo>
                  <a:pt x="922508" y="773166"/>
                  <a:pt x="933114" y="769344"/>
                  <a:pt x="941294" y="762332"/>
                </a:cubicBezTo>
                <a:cubicBezTo>
                  <a:pt x="954129" y="751331"/>
                  <a:pt x="963088" y="735850"/>
                  <a:pt x="977153" y="726473"/>
                </a:cubicBezTo>
                <a:cubicBezTo>
                  <a:pt x="986118" y="720497"/>
                  <a:pt x="995634" y="715275"/>
                  <a:pt x="1004047" y="708544"/>
                </a:cubicBezTo>
                <a:cubicBezTo>
                  <a:pt x="1010647" y="703264"/>
                  <a:pt x="1014729" y="694963"/>
                  <a:pt x="1021976" y="690614"/>
                </a:cubicBezTo>
                <a:cubicBezTo>
                  <a:pt x="1030079" y="685752"/>
                  <a:pt x="1039905" y="684637"/>
                  <a:pt x="1048870" y="681649"/>
                </a:cubicBezTo>
                <a:cubicBezTo>
                  <a:pt x="1054847" y="675673"/>
                  <a:pt x="1059552" y="668068"/>
                  <a:pt x="1066800" y="663720"/>
                </a:cubicBezTo>
                <a:cubicBezTo>
                  <a:pt x="1133074" y="623956"/>
                  <a:pt x="1052586" y="691227"/>
                  <a:pt x="1120588" y="636826"/>
                </a:cubicBezTo>
                <a:cubicBezTo>
                  <a:pt x="1127188" y="631546"/>
                  <a:pt x="1131756" y="623967"/>
                  <a:pt x="1138518" y="618896"/>
                </a:cubicBezTo>
                <a:cubicBezTo>
                  <a:pt x="1155757" y="605967"/>
                  <a:pt x="1174377" y="594991"/>
                  <a:pt x="1192306" y="583038"/>
                </a:cubicBezTo>
                <a:cubicBezTo>
                  <a:pt x="1201271" y="577061"/>
                  <a:pt x="1209563" y="569926"/>
                  <a:pt x="1219200" y="565108"/>
                </a:cubicBezTo>
                <a:lnTo>
                  <a:pt x="1255059" y="547179"/>
                </a:lnTo>
                <a:cubicBezTo>
                  <a:pt x="1261035" y="541202"/>
                  <a:pt x="1266388" y="534529"/>
                  <a:pt x="1272988" y="529249"/>
                </a:cubicBezTo>
                <a:cubicBezTo>
                  <a:pt x="1329544" y="484003"/>
                  <a:pt x="1274511" y="536690"/>
                  <a:pt x="1317812" y="493391"/>
                </a:cubicBezTo>
                <a:cubicBezTo>
                  <a:pt x="1233410" y="408985"/>
                  <a:pt x="1368752" y="536314"/>
                  <a:pt x="1237129" y="448567"/>
                </a:cubicBezTo>
                <a:cubicBezTo>
                  <a:pt x="1202372" y="425396"/>
                  <a:pt x="1220456" y="434045"/>
                  <a:pt x="1183341" y="421673"/>
                </a:cubicBezTo>
                <a:cubicBezTo>
                  <a:pt x="1168400" y="406732"/>
                  <a:pt x="1156099" y="388570"/>
                  <a:pt x="1138518" y="376849"/>
                </a:cubicBezTo>
                <a:cubicBezTo>
                  <a:pt x="1120588" y="364896"/>
                  <a:pt x="1099966" y="356229"/>
                  <a:pt x="1084729" y="340991"/>
                </a:cubicBezTo>
                <a:cubicBezTo>
                  <a:pt x="1056235" y="312496"/>
                  <a:pt x="1073562" y="328132"/>
                  <a:pt x="1030941" y="296167"/>
                </a:cubicBezTo>
                <a:cubicBezTo>
                  <a:pt x="1024965" y="287202"/>
                  <a:pt x="1020107" y="277381"/>
                  <a:pt x="1013012" y="269273"/>
                </a:cubicBezTo>
                <a:cubicBezTo>
                  <a:pt x="999098" y="253371"/>
                  <a:pt x="979909" y="242031"/>
                  <a:pt x="968188" y="224449"/>
                </a:cubicBezTo>
                <a:cubicBezTo>
                  <a:pt x="945571" y="190522"/>
                  <a:pt x="957878" y="205173"/>
                  <a:pt x="932329" y="179626"/>
                </a:cubicBezTo>
                <a:cubicBezTo>
                  <a:pt x="926353" y="167673"/>
                  <a:pt x="921813" y="154886"/>
                  <a:pt x="914400" y="143767"/>
                </a:cubicBezTo>
                <a:cubicBezTo>
                  <a:pt x="909712" y="136734"/>
                  <a:pt x="900250" y="133398"/>
                  <a:pt x="896470" y="125838"/>
                </a:cubicBezTo>
                <a:cubicBezTo>
                  <a:pt x="888018" y="108934"/>
                  <a:pt x="889024" y="87774"/>
                  <a:pt x="878541" y="72049"/>
                </a:cubicBezTo>
                <a:cubicBezTo>
                  <a:pt x="855924" y="38122"/>
                  <a:pt x="868231" y="52773"/>
                  <a:pt x="842682" y="27226"/>
                </a:cubicBezTo>
                <a:cubicBezTo>
                  <a:pt x="839694" y="18261"/>
                  <a:pt x="842885" y="2624"/>
                  <a:pt x="833718" y="332"/>
                </a:cubicBezTo>
                <a:cubicBezTo>
                  <a:pt x="823265" y="-2281"/>
                  <a:pt x="814932" y="11166"/>
                  <a:pt x="806823" y="18261"/>
                </a:cubicBezTo>
                <a:cubicBezTo>
                  <a:pt x="790921" y="32175"/>
                  <a:pt x="775914" y="47183"/>
                  <a:pt x="762000" y="63085"/>
                </a:cubicBezTo>
                <a:cubicBezTo>
                  <a:pt x="724033" y="106475"/>
                  <a:pt x="766990" y="75362"/>
                  <a:pt x="717176" y="116873"/>
                </a:cubicBezTo>
                <a:cubicBezTo>
                  <a:pt x="689214" y="140175"/>
                  <a:pt x="693221" y="126647"/>
                  <a:pt x="672353" y="152732"/>
                </a:cubicBezTo>
                <a:cubicBezTo>
                  <a:pt x="665622" y="161145"/>
                  <a:pt x="662042" y="172007"/>
                  <a:pt x="654423" y="179626"/>
                </a:cubicBezTo>
                <a:cubicBezTo>
                  <a:pt x="619570" y="214479"/>
                  <a:pt x="624736" y="194322"/>
                  <a:pt x="600635" y="224449"/>
                </a:cubicBezTo>
                <a:cubicBezTo>
                  <a:pt x="593904" y="232862"/>
                  <a:pt x="589437" y="242931"/>
                  <a:pt x="582706" y="251344"/>
                </a:cubicBezTo>
                <a:cubicBezTo>
                  <a:pt x="577426" y="257944"/>
                  <a:pt x="570056" y="262673"/>
                  <a:pt x="564776" y="269273"/>
                </a:cubicBezTo>
                <a:cubicBezTo>
                  <a:pt x="514846" y="331684"/>
                  <a:pt x="583846" y="259168"/>
                  <a:pt x="519953" y="323061"/>
                </a:cubicBezTo>
                <a:cubicBezTo>
                  <a:pt x="528918" y="329038"/>
                  <a:pt x="537210" y="336173"/>
                  <a:pt x="546847" y="340991"/>
                </a:cubicBezTo>
                <a:cubicBezTo>
                  <a:pt x="579893" y="357514"/>
                  <a:pt x="606102" y="349955"/>
                  <a:pt x="645459" y="349955"/>
                </a:cubicBezTo>
                <a:lnTo>
                  <a:pt x="672353" y="305132"/>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4A877335-F842-6C45-B003-3538C561C3D1}"/>
              </a:ext>
            </a:extLst>
          </p:cNvPr>
          <p:cNvSpPr/>
          <p:nvPr/>
        </p:nvSpPr>
        <p:spPr>
          <a:xfrm rot="1970321">
            <a:off x="5107641" y="3298680"/>
            <a:ext cx="1317812" cy="1694661"/>
          </a:xfrm>
          <a:custGeom>
            <a:avLst/>
            <a:gdLst>
              <a:gd name="connsiteX0" fmla="*/ 672353 w 1317812"/>
              <a:gd name="connsiteY0" fmla="*/ 305132 h 1694661"/>
              <a:gd name="connsiteX1" fmla="*/ 672353 w 1317812"/>
              <a:gd name="connsiteY1" fmla="*/ 305132 h 1694661"/>
              <a:gd name="connsiteX2" fmla="*/ 582706 w 1317812"/>
              <a:gd name="connsiteY2" fmla="*/ 403744 h 1694661"/>
              <a:gd name="connsiteX3" fmla="*/ 555812 w 1317812"/>
              <a:gd name="connsiteY3" fmla="*/ 421673 h 1694661"/>
              <a:gd name="connsiteX4" fmla="*/ 510988 w 1317812"/>
              <a:gd name="connsiteY4" fmla="*/ 466496 h 1694661"/>
              <a:gd name="connsiteX5" fmla="*/ 457200 w 1317812"/>
              <a:gd name="connsiteY5" fmla="*/ 520285 h 1694661"/>
              <a:gd name="connsiteX6" fmla="*/ 439270 w 1317812"/>
              <a:gd name="connsiteY6" fmla="*/ 538214 h 1694661"/>
              <a:gd name="connsiteX7" fmla="*/ 412376 w 1317812"/>
              <a:gd name="connsiteY7" fmla="*/ 556144 h 1694661"/>
              <a:gd name="connsiteX8" fmla="*/ 367553 w 1317812"/>
              <a:gd name="connsiteY8" fmla="*/ 600967 h 1694661"/>
              <a:gd name="connsiteX9" fmla="*/ 322729 w 1317812"/>
              <a:gd name="connsiteY9" fmla="*/ 645791 h 1694661"/>
              <a:gd name="connsiteX10" fmla="*/ 295835 w 1317812"/>
              <a:gd name="connsiteY10" fmla="*/ 672685 h 1694661"/>
              <a:gd name="connsiteX11" fmla="*/ 268941 w 1317812"/>
              <a:gd name="connsiteY11" fmla="*/ 681649 h 1694661"/>
              <a:gd name="connsiteX12" fmla="*/ 224118 w 1317812"/>
              <a:gd name="connsiteY12" fmla="*/ 726473 h 1694661"/>
              <a:gd name="connsiteX13" fmla="*/ 161365 w 1317812"/>
              <a:gd name="connsiteY13" fmla="*/ 789226 h 1694661"/>
              <a:gd name="connsiteX14" fmla="*/ 143435 w 1317812"/>
              <a:gd name="connsiteY14" fmla="*/ 807155 h 1694661"/>
              <a:gd name="connsiteX15" fmla="*/ 116541 w 1317812"/>
              <a:gd name="connsiteY15" fmla="*/ 825085 h 1694661"/>
              <a:gd name="connsiteX16" fmla="*/ 98612 w 1317812"/>
              <a:gd name="connsiteY16" fmla="*/ 851979 h 1694661"/>
              <a:gd name="connsiteX17" fmla="*/ 26894 w 1317812"/>
              <a:gd name="connsiteY17" fmla="*/ 905767 h 1694661"/>
              <a:gd name="connsiteX18" fmla="*/ 0 w 1317812"/>
              <a:gd name="connsiteY18" fmla="*/ 923696 h 1694661"/>
              <a:gd name="connsiteX19" fmla="*/ 26894 w 1317812"/>
              <a:gd name="connsiteY19" fmla="*/ 932661 h 1694661"/>
              <a:gd name="connsiteX20" fmla="*/ 80682 w 1317812"/>
              <a:gd name="connsiteY20" fmla="*/ 1004379 h 1694661"/>
              <a:gd name="connsiteX21" fmla="*/ 89647 w 1317812"/>
              <a:gd name="connsiteY21" fmla="*/ 1031273 h 1694661"/>
              <a:gd name="connsiteX22" fmla="*/ 125506 w 1317812"/>
              <a:gd name="connsiteY22" fmla="*/ 1076096 h 1694661"/>
              <a:gd name="connsiteX23" fmla="*/ 134470 w 1317812"/>
              <a:gd name="connsiteY23" fmla="*/ 1102991 h 1694661"/>
              <a:gd name="connsiteX24" fmla="*/ 152400 w 1317812"/>
              <a:gd name="connsiteY24" fmla="*/ 1129885 h 1694661"/>
              <a:gd name="connsiteX25" fmla="*/ 161365 w 1317812"/>
              <a:gd name="connsiteY25" fmla="*/ 1165744 h 1694661"/>
              <a:gd name="connsiteX26" fmla="*/ 179294 w 1317812"/>
              <a:gd name="connsiteY26" fmla="*/ 1219532 h 1694661"/>
              <a:gd name="connsiteX27" fmla="*/ 197223 w 1317812"/>
              <a:gd name="connsiteY27" fmla="*/ 1246426 h 1694661"/>
              <a:gd name="connsiteX28" fmla="*/ 224118 w 1317812"/>
              <a:gd name="connsiteY28" fmla="*/ 1300214 h 1694661"/>
              <a:gd name="connsiteX29" fmla="*/ 259976 w 1317812"/>
              <a:gd name="connsiteY29" fmla="*/ 1416755 h 1694661"/>
              <a:gd name="connsiteX30" fmla="*/ 277906 w 1317812"/>
              <a:gd name="connsiteY30" fmla="*/ 1452614 h 1694661"/>
              <a:gd name="connsiteX31" fmla="*/ 295835 w 1317812"/>
              <a:gd name="connsiteY31" fmla="*/ 1515367 h 1694661"/>
              <a:gd name="connsiteX32" fmla="*/ 313765 w 1317812"/>
              <a:gd name="connsiteY32" fmla="*/ 1569155 h 1694661"/>
              <a:gd name="connsiteX33" fmla="*/ 340659 w 1317812"/>
              <a:gd name="connsiteY33" fmla="*/ 1667767 h 1694661"/>
              <a:gd name="connsiteX34" fmla="*/ 349623 w 1317812"/>
              <a:gd name="connsiteY34" fmla="*/ 1694661 h 1694661"/>
              <a:gd name="connsiteX35" fmla="*/ 403412 w 1317812"/>
              <a:gd name="connsiteY35" fmla="*/ 1631908 h 1694661"/>
              <a:gd name="connsiteX36" fmla="*/ 457200 w 1317812"/>
              <a:gd name="connsiteY36" fmla="*/ 1560191 h 1694661"/>
              <a:gd name="connsiteX37" fmla="*/ 466165 w 1317812"/>
              <a:gd name="connsiteY37" fmla="*/ 1533296 h 1694661"/>
              <a:gd name="connsiteX38" fmla="*/ 502023 w 1317812"/>
              <a:gd name="connsiteY38" fmla="*/ 1479508 h 1694661"/>
              <a:gd name="connsiteX39" fmla="*/ 528918 w 1317812"/>
              <a:gd name="connsiteY39" fmla="*/ 1434685 h 1694661"/>
              <a:gd name="connsiteX40" fmla="*/ 546847 w 1317812"/>
              <a:gd name="connsiteY40" fmla="*/ 1380896 h 1694661"/>
              <a:gd name="connsiteX41" fmla="*/ 555812 w 1317812"/>
              <a:gd name="connsiteY41" fmla="*/ 1354002 h 1694661"/>
              <a:gd name="connsiteX42" fmla="*/ 564776 w 1317812"/>
              <a:gd name="connsiteY42" fmla="*/ 1318144 h 1694661"/>
              <a:gd name="connsiteX43" fmla="*/ 555812 w 1317812"/>
              <a:gd name="connsiteY43" fmla="*/ 1228496 h 1694661"/>
              <a:gd name="connsiteX44" fmla="*/ 555812 w 1317812"/>
              <a:gd name="connsiteY44" fmla="*/ 1165744 h 1694661"/>
              <a:gd name="connsiteX45" fmla="*/ 591670 w 1317812"/>
              <a:gd name="connsiteY45" fmla="*/ 1219532 h 1694661"/>
              <a:gd name="connsiteX46" fmla="*/ 654423 w 1317812"/>
              <a:gd name="connsiteY46" fmla="*/ 1300214 h 1694661"/>
              <a:gd name="connsiteX47" fmla="*/ 672353 w 1317812"/>
              <a:gd name="connsiteY47" fmla="*/ 1354002 h 1694661"/>
              <a:gd name="connsiteX48" fmla="*/ 681318 w 1317812"/>
              <a:gd name="connsiteY48" fmla="*/ 1380896 h 1694661"/>
              <a:gd name="connsiteX49" fmla="*/ 699247 w 1317812"/>
              <a:gd name="connsiteY49" fmla="*/ 1398826 h 1694661"/>
              <a:gd name="connsiteX50" fmla="*/ 717176 w 1317812"/>
              <a:gd name="connsiteY50" fmla="*/ 1461579 h 1694661"/>
              <a:gd name="connsiteX51" fmla="*/ 735106 w 1317812"/>
              <a:gd name="connsiteY51" fmla="*/ 1488473 h 1694661"/>
              <a:gd name="connsiteX52" fmla="*/ 762000 w 1317812"/>
              <a:gd name="connsiteY52" fmla="*/ 1569155 h 1694661"/>
              <a:gd name="connsiteX53" fmla="*/ 770965 w 1317812"/>
              <a:gd name="connsiteY53" fmla="*/ 1596049 h 1694661"/>
              <a:gd name="connsiteX54" fmla="*/ 779929 w 1317812"/>
              <a:gd name="connsiteY54" fmla="*/ 1622944 h 1694661"/>
              <a:gd name="connsiteX55" fmla="*/ 797859 w 1317812"/>
              <a:gd name="connsiteY55" fmla="*/ 1640873 h 1694661"/>
              <a:gd name="connsiteX56" fmla="*/ 833718 w 1317812"/>
              <a:gd name="connsiteY56" fmla="*/ 1605014 h 1694661"/>
              <a:gd name="connsiteX57" fmla="*/ 860612 w 1317812"/>
              <a:gd name="connsiteY57" fmla="*/ 1578120 h 1694661"/>
              <a:gd name="connsiteX58" fmla="*/ 896470 w 1317812"/>
              <a:gd name="connsiteY58" fmla="*/ 1533296 h 1694661"/>
              <a:gd name="connsiteX59" fmla="*/ 905435 w 1317812"/>
              <a:gd name="connsiteY59" fmla="*/ 1506402 h 1694661"/>
              <a:gd name="connsiteX60" fmla="*/ 923365 w 1317812"/>
              <a:gd name="connsiteY60" fmla="*/ 1488473 h 1694661"/>
              <a:gd name="connsiteX61" fmla="*/ 941294 w 1317812"/>
              <a:gd name="connsiteY61" fmla="*/ 1461579 h 1694661"/>
              <a:gd name="connsiteX62" fmla="*/ 959223 w 1317812"/>
              <a:gd name="connsiteY62" fmla="*/ 1443649 h 1694661"/>
              <a:gd name="connsiteX63" fmla="*/ 995082 w 1317812"/>
              <a:gd name="connsiteY63" fmla="*/ 1389861 h 1694661"/>
              <a:gd name="connsiteX64" fmla="*/ 1030941 w 1317812"/>
              <a:gd name="connsiteY64" fmla="*/ 1354002 h 1694661"/>
              <a:gd name="connsiteX65" fmla="*/ 1084729 w 1317812"/>
              <a:gd name="connsiteY65" fmla="*/ 1336073 h 1694661"/>
              <a:gd name="connsiteX66" fmla="*/ 1102659 w 1317812"/>
              <a:gd name="connsiteY66" fmla="*/ 1318144 h 1694661"/>
              <a:gd name="connsiteX67" fmla="*/ 1156447 w 1317812"/>
              <a:gd name="connsiteY67" fmla="*/ 1300214 h 1694661"/>
              <a:gd name="connsiteX68" fmla="*/ 1165412 w 1317812"/>
              <a:gd name="connsiteY68" fmla="*/ 1273320 h 1694661"/>
              <a:gd name="connsiteX69" fmla="*/ 1156447 w 1317812"/>
              <a:gd name="connsiteY69" fmla="*/ 1246426 h 1694661"/>
              <a:gd name="connsiteX70" fmla="*/ 1120588 w 1317812"/>
              <a:gd name="connsiteY70" fmla="*/ 1201602 h 1694661"/>
              <a:gd name="connsiteX71" fmla="*/ 1057835 w 1317812"/>
              <a:gd name="connsiteY71" fmla="*/ 1129885 h 1694661"/>
              <a:gd name="connsiteX72" fmla="*/ 1039906 w 1317812"/>
              <a:gd name="connsiteY72" fmla="*/ 1102991 h 1694661"/>
              <a:gd name="connsiteX73" fmla="*/ 959223 w 1317812"/>
              <a:gd name="connsiteY73" fmla="*/ 1040238 h 1694661"/>
              <a:gd name="connsiteX74" fmla="*/ 941294 w 1317812"/>
              <a:gd name="connsiteY74" fmla="*/ 1022308 h 1694661"/>
              <a:gd name="connsiteX75" fmla="*/ 869576 w 1317812"/>
              <a:gd name="connsiteY75" fmla="*/ 968520 h 1694661"/>
              <a:gd name="connsiteX76" fmla="*/ 833718 w 1317812"/>
              <a:gd name="connsiteY76" fmla="*/ 932661 h 1694661"/>
              <a:gd name="connsiteX77" fmla="*/ 824753 w 1317812"/>
              <a:gd name="connsiteY77" fmla="*/ 905767 h 1694661"/>
              <a:gd name="connsiteX78" fmla="*/ 806823 w 1317812"/>
              <a:gd name="connsiteY78" fmla="*/ 887838 h 1694661"/>
              <a:gd name="connsiteX79" fmla="*/ 824753 w 1317812"/>
              <a:gd name="connsiteY79" fmla="*/ 869908 h 1694661"/>
              <a:gd name="connsiteX80" fmla="*/ 842682 w 1317812"/>
              <a:gd name="connsiteY80" fmla="*/ 843014 h 1694661"/>
              <a:gd name="connsiteX81" fmla="*/ 869576 w 1317812"/>
              <a:gd name="connsiteY81" fmla="*/ 825085 h 1694661"/>
              <a:gd name="connsiteX82" fmla="*/ 914400 w 1317812"/>
              <a:gd name="connsiteY82" fmla="*/ 780261 h 1694661"/>
              <a:gd name="connsiteX83" fmla="*/ 941294 w 1317812"/>
              <a:gd name="connsiteY83" fmla="*/ 762332 h 1694661"/>
              <a:gd name="connsiteX84" fmla="*/ 977153 w 1317812"/>
              <a:gd name="connsiteY84" fmla="*/ 726473 h 1694661"/>
              <a:gd name="connsiteX85" fmla="*/ 1004047 w 1317812"/>
              <a:gd name="connsiteY85" fmla="*/ 708544 h 1694661"/>
              <a:gd name="connsiteX86" fmla="*/ 1021976 w 1317812"/>
              <a:gd name="connsiteY86" fmla="*/ 690614 h 1694661"/>
              <a:gd name="connsiteX87" fmla="*/ 1048870 w 1317812"/>
              <a:gd name="connsiteY87" fmla="*/ 681649 h 1694661"/>
              <a:gd name="connsiteX88" fmla="*/ 1066800 w 1317812"/>
              <a:gd name="connsiteY88" fmla="*/ 663720 h 1694661"/>
              <a:gd name="connsiteX89" fmla="*/ 1120588 w 1317812"/>
              <a:gd name="connsiteY89" fmla="*/ 636826 h 1694661"/>
              <a:gd name="connsiteX90" fmla="*/ 1138518 w 1317812"/>
              <a:gd name="connsiteY90" fmla="*/ 618896 h 1694661"/>
              <a:gd name="connsiteX91" fmla="*/ 1192306 w 1317812"/>
              <a:gd name="connsiteY91" fmla="*/ 583038 h 1694661"/>
              <a:gd name="connsiteX92" fmla="*/ 1219200 w 1317812"/>
              <a:gd name="connsiteY92" fmla="*/ 565108 h 1694661"/>
              <a:gd name="connsiteX93" fmla="*/ 1255059 w 1317812"/>
              <a:gd name="connsiteY93" fmla="*/ 547179 h 1694661"/>
              <a:gd name="connsiteX94" fmla="*/ 1272988 w 1317812"/>
              <a:gd name="connsiteY94" fmla="*/ 529249 h 1694661"/>
              <a:gd name="connsiteX95" fmla="*/ 1317812 w 1317812"/>
              <a:gd name="connsiteY95" fmla="*/ 493391 h 1694661"/>
              <a:gd name="connsiteX96" fmla="*/ 1237129 w 1317812"/>
              <a:gd name="connsiteY96" fmla="*/ 448567 h 1694661"/>
              <a:gd name="connsiteX97" fmla="*/ 1183341 w 1317812"/>
              <a:gd name="connsiteY97" fmla="*/ 421673 h 1694661"/>
              <a:gd name="connsiteX98" fmla="*/ 1138518 w 1317812"/>
              <a:gd name="connsiteY98" fmla="*/ 376849 h 1694661"/>
              <a:gd name="connsiteX99" fmla="*/ 1084729 w 1317812"/>
              <a:gd name="connsiteY99" fmla="*/ 340991 h 1694661"/>
              <a:gd name="connsiteX100" fmla="*/ 1030941 w 1317812"/>
              <a:gd name="connsiteY100" fmla="*/ 296167 h 1694661"/>
              <a:gd name="connsiteX101" fmla="*/ 1013012 w 1317812"/>
              <a:gd name="connsiteY101" fmla="*/ 269273 h 1694661"/>
              <a:gd name="connsiteX102" fmla="*/ 968188 w 1317812"/>
              <a:gd name="connsiteY102" fmla="*/ 224449 h 1694661"/>
              <a:gd name="connsiteX103" fmla="*/ 932329 w 1317812"/>
              <a:gd name="connsiteY103" fmla="*/ 179626 h 1694661"/>
              <a:gd name="connsiteX104" fmla="*/ 914400 w 1317812"/>
              <a:gd name="connsiteY104" fmla="*/ 143767 h 1694661"/>
              <a:gd name="connsiteX105" fmla="*/ 896470 w 1317812"/>
              <a:gd name="connsiteY105" fmla="*/ 125838 h 1694661"/>
              <a:gd name="connsiteX106" fmla="*/ 878541 w 1317812"/>
              <a:gd name="connsiteY106" fmla="*/ 72049 h 1694661"/>
              <a:gd name="connsiteX107" fmla="*/ 842682 w 1317812"/>
              <a:gd name="connsiteY107" fmla="*/ 27226 h 1694661"/>
              <a:gd name="connsiteX108" fmla="*/ 833718 w 1317812"/>
              <a:gd name="connsiteY108" fmla="*/ 332 h 1694661"/>
              <a:gd name="connsiteX109" fmla="*/ 806823 w 1317812"/>
              <a:gd name="connsiteY109" fmla="*/ 18261 h 1694661"/>
              <a:gd name="connsiteX110" fmla="*/ 762000 w 1317812"/>
              <a:gd name="connsiteY110" fmla="*/ 63085 h 1694661"/>
              <a:gd name="connsiteX111" fmla="*/ 717176 w 1317812"/>
              <a:gd name="connsiteY111" fmla="*/ 116873 h 1694661"/>
              <a:gd name="connsiteX112" fmla="*/ 672353 w 1317812"/>
              <a:gd name="connsiteY112" fmla="*/ 152732 h 1694661"/>
              <a:gd name="connsiteX113" fmla="*/ 654423 w 1317812"/>
              <a:gd name="connsiteY113" fmla="*/ 179626 h 1694661"/>
              <a:gd name="connsiteX114" fmla="*/ 600635 w 1317812"/>
              <a:gd name="connsiteY114" fmla="*/ 224449 h 1694661"/>
              <a:gd name="connsiteX115" fmla="*/ 582706 w 1317812"/>
              <a:gd name="connsiteY115" fmla="*/ 251344 h 1694661"/>
              <a:gd name="connsiteX116" fmla="*/ 564776 w 1317812"/>
              <a:gd name="connsiteY116" fmla="*/ 269273 h 1694661"/>
              <a:gd name="connsiteX117" fmla="*/ 519953 w 1317812"/>
              <a:gd name="connsiteY117" fmla="*/ 323061 h 1694661"/>
              <a:gd name="connsiteX118" fmla="*/ 546847 w 1317812"/>
              <a:gd name="connsiteY118" fmla="*/ 340991 h 1694661"/>
              <a:gd name="connsiteX119" fmla="*/ 645459 w 1317812"/>
              <a:gd name="connsiteY119" fmla="*/ 349955 h 1694661"/>
              <a:gd name="connsiteX120" fmla="*/ 672353 w 1317812"/>
              <a:gd name="connsiteY120" fmla="*/ 305132 h 16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317812" h="1694661">
                <a:moveTo>
                  <a:pt x="672353" y="305132"/>
                </a:moveTo>
                <a:lnTo>
                  <a:pt x="672353" y="305132"/>
                </a:lnTo>
                <a:cubicBezTo>
                  <a:pt x="667692" y="310570"/>
                  <a:pt x="601153" y="391446"/>
                  <a:pt x="582706" y="403744"/>
                </a:cubicBezTo>
                <a:lnTo>
                  <a:pt x="555812" y="421673"/>
                </a:lnTo>
                <a:cubicBezTo>
                  <a:pt x="521279" y="473470"/>
                  <a:pt x="557473" y="426652"/>
                  <a:pt x="510988" y="466496"/>
                </a:cubicBezTo>
                <a:cubicBezTo>
                  <a:pt x="510965" y="466516"/>
                  <a:pt x="466176" y="511309"/>
                  <a:pt x="457200" y="520285"/>
                </a:cubicBezTo>
                <a:cubicBezTo>
                  <a:pt x="451223" y="526262"/>
                  <a:pt x="446302" y="533526"/>
                  <a:pt x="439270" y="538214"/>
                </a:cubicBezTo>
                <a:lnTo>
                  <a:pt x="412376" y="556144"/>
                </a:lnTo>
                <a:cubicBezTo>
                  <a:pt x="376518" y="609932"/>
                  <a:pt x="415364" y="559132"/>
                  <a:pt x="367553" y="600967"/>
                </a:cubicBezTo>
                <a:cubicBezTo>
                  <a:pt x="351651" y="614881"/>
                  <a:pt x="337670" y="630850"/>
                  <a:pt x="322729" y="645791"/>
                </a:cubicBezTo>
                <a:cubicBezTo>
                  <a:pt x="313764" y="654756"/>
                  <a:pt x="307862" y="668676"/>
                  <a:pt x="295835" y="672685"/>
                </a:cubicBezTo>
                <a:lnTo>
                  <a:pt x="268941" y="681649"/>
                </a:lnTo>
                <a:cubicBezTo>
                  <a:pt x="233085" y="735436"/>
                  <a:pt x="271928" y="684640"/>
                  <a:pt x="224118" y="726473"/>
                </a:cubicBezTo>
                <a:cubicBezTo>
                  <a:pt x="224072" y="726513"/>
                  <a:pt x="173933" y="776658"/>
                  <a:pt x="161365" y="789226"/>
                </a:cubicBezTo>
                <a:cubicBezTo>
                  <a:pt x="155388" y="795203"/>
                  <a:pt x="150467" y="802467"/>
                  <a:pt x="143435" y="807155"/>
                </a:cubicBezTo>
                <a:lnTo>
                  <a:pt x="116541" y="825085"/>
                </a:lnTo>
                <a:cubicBezTo>
                  <a:pt x="110565" y="834050"/>
                  <a:pt x="105343" y="843566"/>
                  <a:pt x="98612" y="851979"/>
                </a:cubicBezTo>
                <a:cubicBezTo>
                  <a:pt x="79662" y="875666"/>
                  <a:pt x="51467" y="889385"/>
                  <a:pt x="26894" y="905767"/>
                </a:cubicBezTo>
                <a:lnTo>
                  <a:pt x="0" y="923696"/>
                </a:lnTo>
                <a:cubicBezTo>
                  <a:pt x="8965" y="926684"/>
                  <a:pt x="18791" y="927799"/>
                  <a:pt x="26894" y="932661"/>
                </a:cubicBezTo>
                <a:cubicBezTo>
                  <a:pt x="44591" y="943280"/>
                  <a:pt x="79571" y="1001046"/>
                  <a:pt x="80682" y="1004379"/>
                </a:cubicBezTo>
                <a:cubicBezTo>
                  <a:pt x="83670" y="1013344"/>
                  <a:pt x="85421" y="1022821"/>
                  <a:pt x="89647" y="1031273"/>
                </a:cubicBezTo>
                <a:cubicBezTo>
                  <a:pt x="100957" y="1053893"/>
                  <a:pt x="108828" y="1059419"/>
                  <a:pt x="125506" y="1076096"/>
                </a:cubicBezTo>
                <a:cubicBezTo>
                  <a:pt x="128494" y="1085061"/>
                  <a:pt x="130244" y="1094539"/>
                  <a:pt x="134470" y="1102991"/>
                </a:cubicBezTo>
                <a:cubicBezTo>
                  <a:pt x="139288" y="1112628"/>
                  <a:pt x="148156" y="1119982"/>
                  <a:pt x="152400" y="1129885"/>
                </a:cubicBezTo>
                <a:cubicBezTo>
                  <a:pt x="157254" y="1141210"/>
                  <a:pt x="157825" y="1153943"/>
                  <a:pt x="161365" y="1165744"/>
                </a:cubicBezTo>
                <a:cubicBezTo>
                  <a:pt x="166796" y="1183846"/>
                  <a:pt x="171618" y="1202262"/>
                  <a:pt x="179294" y="1219532"/>
                </a:cubicBezTo>
                <a:cubicBezTo>
                  <a:pt x="183670" y="1229378"/>
                  <a:pt x="192405" y="1236789"/>
                  <a:pt x="197223" y="1246426"/>
                </a:cubicBezTo>
                <a:cubicBezTo>
                  <a:pt x="234334" y="1320648"/>
                  <a:pt x="172739" y="1223149"/>
                  <a:pt x="224118" y="1300214"/>
                </a:cubicBezTo>
                <a:cubicBezTo>
                  <a:pt x="228201" y="1314504"/>
                  <a:pt x="251707" y="1400217"/>
                  <a:pt x="259976" y="1416755"/>
                </a:cubicBezTo>
                <a:cubicBezTo>
                  <a:pt x="265953" y="1428708"/>
                  <a:pt x="272642" y="1440331"/>
                  <a:pt x="277906" y="1452614"/>
                </a:cubicBezTo>
                <a:cubicBezTo>
                  <a:pt x="287945" y="1476039"/>
                  <a:pt x="288256" y="1490104"/>
                  <a:pt x="295835" y="1515367"/>
                </a:cubicBezTo>
                <a:cubicBezTo>
                  <a:pt x="301266" y="1533469"/>
                  <a:pt x="310059" y="1550623"/>
                  <a:pt x="313765" y="1569155"/>
                </a:cubicBezTo>
                <a:cubicBezTo>
                  <a:pt x="326436" y="1632516"/>
                  <a:pt x="317909" y="1599517"/>
                  <a:pt x="340659" y="1667767"/>
                </a:cubicBezTo>
                <a:lnTo>
                  <a:pt x="349623" y="1694661"/>
                </a:lnTo>
                <a:cubicBezTo>
                  <a:pt x="380578" y="1663707"/>
                  <a:pt x="376578" y="1670243"/>
                  <a:pt x="403412" y="1631908"/>
                </a:cubicBezTo>
                <a:cubicBezTo>
                  <a:pt x="450716" y="1564331"/>
                  <a:pt x="421382" y="1596007"/>
                  <a:pt x="457200" y="1560191"/>
                </a:cubicBezTo>
                <a:cubicBezTo>
                  <a:pt x="460188" y="1551226"/>
                  <a:pt x="461576" y="1541557"/>
                  <a:pt x="466165" y="1533296"/>
                </a:cubicBezTo>
                <a:cubicBezTo>
                  <a:pt x="476630" y="1514459"/>
                  <a:pt x="495209" y="1499950"/>
                  <a:pt x="502023" y="1479508"/>
                </a:cubicBezTo>
                <a:cubicBezTo>
                  <a:pt x="513661" y="1444596"/>
                  <a:pt x="504306" y="1459296"/>
                  <a:pt x="528918" y="1434685"/>
                </a:cubicBezTo>
                <a:lnTo>
                  <a:pt x="546847" y="1380896"/>
                </a:lnTo>
                <a:cubicBezTo>
                  <a:pt x="549835" y="1371931"/>
                  <a:pt x="553520" y="1363170"/>
                  <a:pt x="555812" y="1354002"/>
                </a:cubicBezTo>
                <a:lnTo>
                  <a:pt x="564776" y="1318144"/>
                </a:lnTo>
                <a:cubicBezTo>
                  <a:pt x="561788" y="1288261"/>
                  <a:pt x="560059" y="1258226"/>
                  <a:pt x="555812" y="1228496"/>
                </a:cubicBezTo>
                <a:cubicBezTo>
                  <a:pt x="547933" y="1173338"/>
                  <a:pt x="540360" y="1212097"/>
                  <a:pt x="555812" y="1165744"/>
                </a:cubicBezTo>
                <a:cubicBezTo>
                  <a:pt x="567765" y="1183673"/>
                  <a:pt x="576433" y="1204296"/>
                  <a:pt x="591670" y="1219532"/>
                </a:cubicBezTo>
                <a:cubicBezTo>
                  <a:pt x="627777" y="1255637"/>
                  <a:pt x="604687" y="1230583"/>
                  <a:pt x="654423" y="1300214"/>
                </a:cubicBezTo>
                <a:lnTo>
                  <a:pt x="672353" y="1354002"/>
                </a:lnTo>
                <a:cubicBezTo>
                  <a:pt x="675341" y="1362967"/>
                  <a:pt x="674636" y="1374214"/>
                  <a:pt x="681318" y="1380896"/>
                </a:cubicBezTo>
                <a:lnTo>
                  <a:pt x="699247" y="1398826"/>
                </a:lnTo>
                <a:cubicBezTo>
                  <a:pt x="702118" y="1410309"/>
                  <a:pt x="710748" y="1448723"/>
                  <a:pt x="717176" y="1461579"/>
                </a:cubicBezTo>
                <a:cubicBezTo>
                  <a:pt x="721994" y="1471216"/>
                  <a:pt x="729129" y="1479508"/>
                  <a:pt x="735106" y="1488473"/>
                </a:cubicBezTo>
                <a:lnTo>
                  <a:pt x="762000" y="1569155"/>
                </a:lnTo>
                <a:lnTo>
                  <a:pt x="770965" y="1596049"/>
                </a:lnTo>
                <a:cubicBezTo>
                  <a:pt x="773953" y="1605014"/>
                  <a:pt x="773247" y="1616262"/>
                  <a:pt x="779929" y="1622944"/>
                </a:cubicBezTo>
                <a:lnTo>
                  <a:pt x="797859" y="1640873"/>
                </a:lnTo>
                <a:cubicBezTo>
                  <a:pt x="849086" y="1623797"/>
                  <a:pt x="806397" y="1645995"/>
                  <a:pt x="833718" y="1605014"/>
                </a:cubicBezTo>
                <a:cubicBezTo>
                  <a:pt x="840751" y="1594465"/>
                  <a:pt x="852496" y="1587860"/>
                  <a:pt x="860612" y="1578120"/>
                </a:cubicBezTo>
                <a:cubicBezTo>
                  <a:pt x="917165" y="1510256"/>
                  <a:pt x="844301" y="1585468"/>
                  <a:pt x="896470" y="1533296"/>
                </a:cubicBezTo>
                <a:cubicBezTo>
                  <a:pt x="899458" y="1524331"/>
                  <a:pt x="900573" y="1514505"/>
                  <a:pt x="905435" y="1506402"/>
                </a:cubicBezTo>
                <a:cubicBezTo>
                  <a:pt x="909784" y="1499155"/>
                  <a:pt x="918085" y="1495073"/>
                  <a:pt x="923365" y="1488473"/>
                </a:cubicBezTo>
                <a:cubicBezTo>
                  <a:pt x="930096" y="1480060"/>
                  <a:pt x="934564" y="1469992"/>
                  <a:pt x="941294" y="1461579"/>
                </a:cubicBezTo>
                <a:cubicBezTo>
                  <a:pt x="946574" y="1454979"/>
                  <a:pt x="954152" y="1450411"/>
                  <a:pt x="959223" y="1443649"/>
                </a:cubicBezTo>
                <a:cubicBezTo>
                  <a:pt x="972152" y="1426410"/>
                  <a:pt x="979845" y="1405098"/>
                  <a:pt x="995082" y="1389861"/>
                </a:cubicBezTo>
                <a:cubicBezTo>
                  <a:pt x="1007035" y="1377908"/>
                  <a:pt x="1014904" y="1359347"/>
                  <a:pt x="1030941" y="1354002"/>
                </a:cubicBezTo>
                <a:lnTo>
                  <a:pt x="1084729" y="1336073"/>
                </a:lnTo>
                <a:cubicBezTo>
                  <a:pt x="1090706" y="1330097"/>
                  <a:pt x="1095099" y="1321924"/>
                  <a:pt x="1102659" y="1318144"/>
                </a:cubicBezTo>
                <a:cubicBezTo>
                  <a:pt x="1119563" y="1309692"/>
                  <a:pt x="1156447" y="1300214"/>
                  <a:pt x="1156447" y="1300214"/>
                </a:cubicBezTo>
                <a:cubicBezTo>
                  <a:pt x="1159435" y="1291249"/>
                  <a:pt x="1165412" y="1282770"/>
                  <a:pt x="1165412" y="1273320"/>
                </a:cubicBezTo>
                <a:cubicBezTo>
                  <a:pt x="1165412" y="1263870"/>
                  <a:pt x="1160673" y="1254878"/>
                  <a:pt x="1156447" y="1246426"/>
                </a:cubicBezTo>
                <a:cubicBezTo>
                  <a:pt x="1142481" y="1218493"/>
                  <a:pt x="1139350" y="1222448"/>
                  <a:pt x="1120588" y="1201602"/>
                </a:cubicBezTo>
                <a:cubicBezTo>
                  <a:pt x="1099338" y="1177991"/>
                  <a:pt x="1077950" y="1154470"/>
                  <a:pt x="1057835" y="1129885"/>
                </a:cubicBezTo>
                <a:cubicBezTo>
                  <a:pt x="1051012" y="1121546"/>
                  <a:pt x="1047878" y="1110238"/>
                  <a:pt x="1039906" y="1102991"/>
                </a:cubicBezTo>
                <a:cubicBezTo>
                  <a:pt x="1014695" y="1080072"/>
                  <a:pt x="983314" y="1064331"/>
                  <a:pt x="959223" y="1040238"/>
                </a:cubicBezTo>
                <a:cubicBezTo>
                  <a:pt x="953247" y="1034261"/>
                  <a:pt x="948056" y="1027379"/>
                  <a:pt x="941294" y="1022308"/>
                </a:cubicBezTo>
                <a:cubicBezTo>
                  <a:pt x="860191" y="961480"/>
                  <a:pt x="910699" y="1009641"/>
                  <a:pt x="869576" y="968520"/>
                </a:cubicBezTo>
                <a:cubicBezTo>
                  <a:pt x="845673" y="896805"/>
                  <a:pt x="881528" y="980471"/>
                  <a:pt x="833718" y="932661"/>
                </a:cubicBezTo>
                <a:cubicBezTo>
                  <a:pt x="827036" y="925979"/>
                  <a:pt x="829615" y="913870"/>
                  <a:pt x="824753" y="905767"/>
                </a:cubicBezTo>
                <a:cubicBezTo>
                  <a:pt x="820404" y="898520"/>
                  <a:pt x="812800" y="893814"/>
                  <a:pt x="806823" y="887838"/>
                </a:cubicBezTo>
                <a:cubicBezTo>
                  <a:pt x="812800" y="881861"/>
                  <a:pt x="819473" y="876508"/>
                  <a:pt x="824753" y="869908"/>
                </a:cubicBezTo>
                <a:cubicBezTo>
                  <a:pt x="831484" y="861495"/>
                  <a:pt x="835064" y="850632"/>
                  <a:pt x="842682" y="843014"/>
                </a:cubicBezTo>
                <a:cubicBezTo>
                  <a:pt x="850300" y="835396"/>
                  <a:pt x="861468" y="832180"/>
                  <a:pt x="869576" y="825085"/>
                </a:cubicBezTo>
                <a:cubicBezTo>
                  <a:pt x="885478" y="811171"/>
                  <a:pt x="898498" y="794175"/>
                  <a:pt x="914400" y="780261"/>
                </a:cubicBezTo>
                <a:cubicBezTo>
                  <a:pt x="922508" y="773166"/>
                  <a:pt x="933114" y="769344"/>
                  <a:pt x="941294" y="762332"/>
                </a:cubicBezTo>
                <a:cubicBezTo>
                  <a:pt x="954129" y="751331"/>
                  <a:pt x="963088" y="735850"/>
                  <a:pt x="977153" y="726473"/>
                </a:cubicBezTo>
                <a:cubicBezTo>
                  <a:pt x="986118" y="720497"/>
                  <a:pt x="995634" y="715275"/>
                  <a:pt x="1004047" y="708544"/>
                </a:cubicBezTo>
                <a:cubicBezTo>
                  <a:pt x="1010647" y="703264"/>
                  <a:pt x="1014729" y="694963"/>
                  <a:pt x="1021976" y="690614"/>
                </a:cubicBezTo>
                <a:cubicBezTo>
                  <a:pt x="1030079" y="685752"/>
                  <a:pt x="1039905" y="684637"/>
                  <a:pt x="1048870" y="681649"/>
                </a:cubicBezTo>
                <a:cubicBezTo>
                  <a:pt x="1054847" y="675673"/>
                  <a:pt x="1059552" y="668068"/>
                  <a:pt x="1066800" y="663720"/>
                </a:cubicBezTo>
                <a:cubicBezTo>
                  <a:pt x="1133074" y="623956"/>
                  <a:pt x="1052586" y="691227"/>
                  <a:pt x="1120588" y="636826"/>
                </a:cubicBezTo>
                <a:cubicBezTo>
                  <a:pt x="1127188" y="631546"/>
                  <a:pt x="1131756" y="623967"/>
                  <a:pt x="1138518" y="618896"/>
                </a:cubicBezTo>
                <a:cubicBezTo>
                  <a:pt x="1155757" y="605967"/>
                  <a:pt x="1174377" y="594991"/>
                  <a:pt x="1192306" y="583038"/>
                </a:cubicBezTo>
                <a:cubicBezTo>
                  <a:pt x="1201271" y="577061"/>
                  <a:pt x="1209563" y="569926"/>
                  <a:pt x="1219200" y="565108"/>
                </a:cubicBezTo>
                <a:lnTo>
                  <a:pt x="1255059" y="547179"/>
                </a:lnTo>
                <a:cubicBezTo>
                  <a:pt x="1261035" y="541202"/>
                  <a:pt x="1266388" y="534529"/>
                  <a:pt x="1272988" y="529249"/>
                </a:cubicBezTo>
                <a:cubicBezTo>
                  <a:pt x="1329544" y="484003"/>
                  <a:pt x="1274511" y="536690"/>
                  <a:pt x="1317812" y="493391"/>
                </a:cubicBezTo>
                <a:cubicBezTo>
                  <a:pt x="1233410" y="408985"/>
                  <a:pt x="1368752" y="536314"/>
                  <a:pt x="1237129" y="448567"/>
                </a:cubicBezTo>
                <a:cubicBezTo>
                  <a:pt x="1202372" y="425396"/>
                  <a:pt x="1220456" y="434045"/>
                  <a:pt x="1183341" y="421673"/>
                </a:cubicBezTo>
                <a:cubicBezTo>
                  <a:pt x="1168400" y="406732"/>
                  <a:pt x="1156099" y="388570"/>
                  <a:pt x="1138518" y="376849"/>
                </a:cubicBezTo>
                <a:cubicBezTo>
                  <a:pt x="1120588" y="364896"/>
                  <a:pt x="1099966" y="356229"/>
                  <a:pt x="1084729" y="340991"/>
                </a:cubicBezTo>
                <a:cubicBezTo>
                  <a:pt x="1056235" y="312496"/>
                  <a:pt x="1073562" y="328132"/>
                  <a:pt x="1030941" y="296167"/>
                </a:cubicBezTo>
                <a:cubicBezTo>
                  <a:pt x="1024965" y="287202"/>
                  <a:pt x="1020107" y="277381"/>
                  <a:pt x="1013012" y="269273"/>
                </a:cubicBezTo>
                <a:cubicBezTo>
                  <a:pt x="999098" y="253371"/>
                  <a:pt x="979909" y="242031"/>
                  <a:pt x="968188" y="224449"/>
                </a:cubicBezTo>
                <a:cubicBezTo>
                  <a:pt x="945571" y="190522"/>
                  <a:pt x="957878" y="205173"/>
                  <a:pt x="932329" y="179626"/>
                </a:cubicBezTo>
                <a:cubicBezTo>
                  <a:pt x="926353" y="167673"/>
                  <a:pt x="921813" y="154886"/>
                  <a:pt x="914400" y="143767"/>
                </a:cubicBezTo>
                <a:cubicBezTo>
                  <a:pt x="909712" y="136734"/>
                  <a:pt x="900250" y="133398"/>
                  <a:pt x="896470" y="125838"/>
                </a:cubicBezTo>
                <a:cubicBezTo>
                  <a:pt x="888018" y="108934"/>
                  <a:pt x="889024" y="87774"/>
                  <a:pt x="878541" y="72049"/>
                </a:cubicBezTo>
                <a:cubicBezTo>
                  <a:pt x="855924" y="38122"/>
                  <a:pt x="868231" y="52773"/>
                  <a:pt x="842682" y="27226"/>
                </a:cubicBezTo>
                <a:cubicBezTo>
                  <a:pt x="839694" y="18261"/>
                  <a:pt x="842885" y="2624"/>
                  <a:pt x="833718" y="332"/>
                </a:cubicBezTo>
                <a:cubicBezTo>
                  <a:pt x="823265" y="-2281"/>
                  <a:pt x="814932" y="11166"/>
                  <a:pt x="806823" y="18261"/>
                </a:cubicBezTo>
                <a:cubicBezTo>
                  <a:pt x="790921" y="32175"/>
                  <a:pt x="775914" y="47183"/>
                  <a:pt x="762000" y="63085"/>
                </a:cubicBezTo>
                <a:cubicBezTo>
                  <a:pt x="724033" y="106475"/>
                  <a:pt x="766990" y="75362"/>
                  <a:pt x="717176" y="116873"/>
                </a:cubicBezTo>
                <a:cubicBezTo>
                  <a:pt x="689214" y="140175"/>
                  <a:pt x="693221" y="126647"/>
                  <a:pt x="672353" y="152732"/>
                </a:cubicBezTo>
                <a:cubicBezTo>
                  <a:pt x="665622" y="161145"/>
                  <a:pt x="662042" y="172007"/>
                  <a:pt x="654423" y="179626"/>
                </a:cubicBezTo>
                <a:cubicBezTo>
                  <a:pt x="619570" y="214479"/>
                  <a:pt x="624736" y="194322"/>
                  <a:pt x="600635" y="224449"/>
                </a:cubicBezTo>
                <a:cubicBezTo>
                  <a:pt x="593904" y="232862"/>
                  <a:pt x="589437" y="242931"/>
                  <a:pt x="582706" y="251344"/>
                </a:cubicBezTo>
                <a:cubicBezTo>
                  <a:pt x="577426" y="257944"/>
                  <a:pt x="570056" y="262673"/>
                  <a:pt x="564776" y="269273"/>
                </a:cubicBezTo>
                <a:cubicBezTo>
                  <a:pt x="514846" y="331684"/>
                  <a:pt x="583846" y="259168"/>
                  <a:pt x="519953" y="323061"/>
                </a:cubicBezTo>
                <a:cubicBezTo>
                  <a:pt x="528918" y="329038"/>
                  <a:pt x="537210" y="336173"/>
                  <a:pt x="546847" y="340991"/>
                </a:cubicBezTo>
                <a:cubicBezTo>
                  <a:pt x="579893" y="357514"/>
                  <a:pt x="606102" y="349955"/>
                  <a:pt x="645459" y="349955"/>
                </a:cubicBezTo>
                <a:lnTo>
                  <a:pt x="672353" y="305132"/>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DDF8EE81-03C8-BC45-8BD1-5395E352BB8D}"/>
              </a:ext>
            </a:extLst>
          </p:cNvPr>
          <p:cNvSpPr/>
          <p:nvPr/>
        </p:nvSpPr>
        <p:spPr>
          <a:xfrm rot="4664551">
            <a:off x="8108578" y="3361433"/>
            <a:ext cx="1317812" cy="1694661"/>
          </a:xfrm>
          <a:custGeom>
            <a:avLst/>
            <a:gdLst>
              <a:gd name="connsiteX0" fmla="*/ 672353 w 1317812"/>
              <a:gd name="connsiteY0" fmla="*/ 305132 h 1694661"/>
              <a:gd name="connsiteX1" fmla="*/ 672353 w 1317812"/>
              <a:gd name="connsiteY1" fmla="*/ 305132 h 1694661"/>
              <a:gd name="connsiteX2" fmla="*/ 582706 w 1317812"/>
              <a:gd name="connsiteY2" fmla="*/ 403744 h 1694661"/>
              <a:gd name="connsiteX3" fmla="*/ 555812 w 1317812"/>
              <a:gd name="connsiteY3" fmla="*/ 421673 h 1694661"/>
              <a:gd name="connsiteX4" fmla="*/ 510988 w 1317812"/>
              <a:gd name="connsiteY4" fmla="*/ 466496 h 1694661"/>
              <a:gd name="connsiteX5" fmla="*/ 457200 w 1317812"/>
              <a:gd name="connsiteY5" fmla="*/ 520285 h 1694661"/>
              <a:gd name="connsiteX6" fmla="*/ 439270 w 1317812"/>
              <a:gd name="connsiteY6" fmla="*/ 538214 h 1694661"/>
              <a:gd name="connsiteX7" fmla="*/ 412376 w 1317812"/>
              <a:gd name="connsiteY7" fmla="*/ 556144 h 1694661"/>
              <a:gd name="connsiteX8" fmla="*/ 367553 w 1317812"/>
              <a:gd name="connsiteY8" fmla="*/ 600967 h 1694661"/>
              <a:gd name="connsiteX9" fmla="*/ 322729 w 1317812"/>
              <a:gd name="connsiteY9" fmla="*/ 645791 h 1694661"/>
              <a:gd name="connsiteX10" fmla="*/ 295835 w 1317812"/>
              <a:gd name="connsiteY10" fmla="*/ 672685 h 1694661"/>
              <a:gd name="connsiteX11" fmla="*/ 268941 w 1317812"/>
              <a:gd name="connsiteY11" fmla="*/ 681649 h 1694661"/>
              <a:gd name="connsiteX12" fmla="*/ 224118 w 1317812"/>
              <a:gd name="connsiteY12" fmla="*/ 726473 h 1694661"/>
              <a:gd name="connsiteX13" fmla="*/ 161365 w 1317812"/>
              <a:gd name="connsiteY13" fmla="*/ 789226 h 1694661"/>
              <a:gd name="connsiteX14" fmla="*/ 143435 w 1317812"/>
              <a:gd name="connsiteY14" fmla="*/ 807155 h 1694661"/>
              <a:gd name="connsiteX15" fmla="*/ 116541 w 1317812"/>
              <a:gd name="connsiteY15" fmla="*/ 825085 h 1694661"/>
              <a:gd name="connsiteX16" fmla="*/ 98612 w 1317812"/>
              <a:gd name="connsiteY16" fmla="*/ 851979 h 1694661"/>
              <a:gd name="connsiteX17" fmla="*/ 26894 w 1317812"/>
              <a:gd name="connsiteY17" fmla="*/ 905767 h 1694661"/>
              <a:gd name="connsiteX18" fmla="*/ 0 w 1317812"/>
              <a:gd name="connsiteY18" fmla="*/ 923696 h 1694661"/>
              <a:gd name="connsiteX19" fmla="*/ 26894 w 1317812"/>
              <a:gd name="connsiteY19" fmla="*/ 932661 h 1694661"/>
              <a:gd name="connsiteX20" fmla="*/ 80682 w 1317812"/>
              <a:gd name="connsiteY20" fmla="*/ 1004379 h 1694661"/>
              <a:gd name="connsiteX21" fmla="*/ 89647 w 1317812"/>
              <a:gd name="connsiteY21" fmla="*/ 1031273 h 1694661"/>
              <a:gd name="connsiteX22" fmla="*/ 125506 w 1317812"/>
              <a:gd name="connsiteY22" fmla="*/ 1076096 h 1694661"/>
              <a:gd name="connsiteX23" fmla="*/ 134470 w 1317812"/>
              <a:gd name="connsiteY23" fmla="*/ 1102991 h 1694661"/>
              <a:gd name="connsiteX24" fmla="*/ 152400 w 1317812"/>
              <a:gd name="connsiteY24" fmla="*/ 1129885 h 1694661"/>
              <a:gd name="connsiteX25" fmla="*/ 161365 w 1317812"/>
              <a:gd name="connsiteY25" fmla="*/ 1165744 h 1694661"/>
              <a:gd name="connsiteX26" fmla="*/ 179294 w 1317812"/>
              <a:gd name="connsiteY26" fmla="*/ 1219532 h 1694661"/>
              <a:gd name="connsiteX27" fmla="*/ 197223 w 1317812"/>
              <a:gd name="connsiteY27" fmla="*/ 1246426 h 1694661"/>
              <a:gd name="connsiteX28" fmla="*/ 224118 w 1317812"/>
              <a:gd name="connsiteY28" fmla="*/ 1300214 h 1694661"/>
              <a:gd name="connsiteX29" fmla="*/ 259976 w 1317812"/>
              <a:gd name="connsiteY29" fmla="*/ 1416755 h 1694661"/>
              <a:gd name="connsiteX30" fmla="*/ 277906 w 1317812"/>
              <a:gd name="connsiteY30" fmla="*/ 1452614 h 1694661"/>
              <a:gd name="connsiteX31" fmla="*/ 295835 w 1317812"/>
              <a:gd name="connsiteY31" fmla="*/ 1515367 h 1694661"/>
              <a:gd name="connsiteX32" fmla="*/ 313765 w 1317812"/>
              <a:gd name="connsiteY32" fmla="*/ 1569155 h 1694661"/>
              <a:gd name="connsiteX33" fmla="*/ 340659 w 1317812"/>
              <a:gd name="connsiteY33" fmla="*/ 1667767 h 1694661"/>
              <a:gd name="connsiteX34" fmla="*/ 349623 w 1317812"/>
              <a:gd name="connsiteY34" fmla="*/ 1694661 h 1694661"/>
              <a:gd name="connsiteX35" fmla="*/ 403412 w 1317812"/>
              <a:gd name="connsiteY35" fmla="*/ 1631908 h 1694661"/>
              <a:gd name="connsiteX36" fmla="*/ 457200 w 1317812"/>
              <a:gd name="connsiteY36" fmla="*/ 1560191 h 1694661"/>
              <a:gd name="connsiteX37" fmla="*/ 466165 w 1317812"/>
              <a:gd name="connsiteY37" fmla="*/ 1533296 h 1694661"/>
              <a:gd name="connsiteX38" fmla="*/ 502023 w 1317812"/>
              <a:gd name="connsiteY38" fmla="*/ 1479508 h 1694661"/>
              <a:gd name="connsiteX39" fmla="*/ 528918 w 1317812"/>
              <a:gd name="connsiteY39" fmla="*/ 1434685 h 1694661"/>
              <a:gd name="connsiteX40" fmla="*/ 546847 w 1317812"/>
              <a:gd name="connsiteY40" fmla="*/ 1380896 h 1694661"/>
              <a:gd name="connsiteX41" fmla="*/ 555812 w 1317812"/>
              <a:gd name="connsiteY41" fmla="*/ 1354002 h 1694661"/>
              <a:gd name="connsiteX42" fmla="*/ 564776 w 1317812"/>
              <a:gd name="connsiteY42" fmla="*/ 1318144 h 1694661"/>
              <a:gd name="connsiteX43" fmla="*/ 555812 w 1317812"/>
              <a:gd name="connsiteY43" fmla="*/ 1228496 h 1694661"/>
              <a:gd name="connsiteX44" fmla="*/ 555812 w 1317812"/>
              <a:gd name="connsiteY44" fmla="*/ 1165744 h 1694661"/>
              <a:gd name="connsiteX45" fmla="*/ 591670 w 1317812"/>
              <a:gd name="connsiteY45" fmla="*/ 1219532 h 1694661"/>
              <a:gd name="connsiteX46" fmla="*/ 654423 w 1317812"/>
              <a:gd name="connsiteY46" fmla="*/ 1300214 h 1694661"/>
              <a:gd name="connsiteX47" fmla="*/ 672353 w 1317812"/>
              <a:gd name="connsiteY47" fmla="*/ 1354002 h 1694661"/>
              <a:gd name="connsiteX48" fmla="*/ 681318 w 1317812"/>
              <a:gd name="connsiteY48" fmla="*/ 1380896 h 1694661"/>
              <a:gd name="connsiteX49" fmla="*/ 699247 w 1317812"/>
              <a:gd name="connsiteY49" fmla="*/ 1398826 h 1694661"/>
              <a:gd name="connsiteX50" fmla="*/ 717176 w 1317812"/>
              <a:gd name="connsiteY50" fmla="*/ 1461579 h 1694661"/>
              <a:gd name="connsiteX51" fmla="*/ 735106 w 1317812"/>
              <a:gd name="connsiteY51" fmla="*/ 1488473 h 1694661"/>
              <a:gd name="connsiteX52" fmla="*/ 762000 w 1317812"/>
              <a:gd name="connsiteY52" fmla="*/ 1569155 h 1694661"/>
              <a:gd name="connsiteX53" fmla="*/ 770965 w 1317812"/>
              <a:gd name="connsiteY53" fmla="*/ 1596049 h 1694661"/>
              <a:gd name="connsiteX54" fmla="*/ 779929 w 1317812"/>
              <a:gd name="connsiteY54" fmla="*/ 1622944 h 1694661"/>
              <a:gd name="connsiteX55" fmla="*/ 797859 w 1317812"/>
              <a:gd name="connsiteY55" fmla="*/ 1640873 h 1694661"/>
              <a:gd name="connsiteX56" fmla="*/ 833718 w 1317812"/>
              <a:gd name="connsiteY56" fmla="*/ 1605014 h 1694661"/>
              <a:gd name="connsiteX57" fmla="*/ 860612 w 1317812"/>
              <a:gd name="connsiteY57" fmla="*/ 1578120 h 1694661"/>
              <a:gd name="connsiteX58" fmla="*/ 896470 w 1317812"/>
              <a:gd name="connsiteY58" fmla="*/ 1533296 h 1694661"/>
              <a:gd name="connsiteX59" fmla="*/ 905435 w 1317812"/>
              <a:gd name="connsiteY59" fmla="*/ 1506402 h 1694661"/>
              <a:gd name="connsiteX60" fmla="*/ 923365 w 1317812"/>
              <a:gd name="connsiteY60" fmla="*/ 1488473 h 1694661"/>
              <a:gd name="connsiteX61" fmla="*/ 941294 w 1317812"/>
              <a:gd name="connsiteY61" fmla="*/ 1461579 h 1694661"/>
              <a:gd name="connsiteX62" fmla="*/ 959223 w 1317812"/>
              <a:gd name="connsiteY62" fmla="*/ 1443649 h 1694661"/>
              <a:gd name="connsiteX63" fmla="*/ 995082 w 1317812"/>
              <a:gd name="connsiteY63" fmla="*/ 1389861 h 1694661"/>
              <a:gd name="connsiteX64" fmla="*/ 1030941 w 1317812"/>
              <a:gd name="connsiteY64" fmla="*/ 1354002 h 1694661"/>
              <a:gd name="connsiteX65" fmla="*/ 1084729 w 1317812"/>
              <a:gd name="connsiteY65" fmla="*/ 1336073 h 1694661"/>
              <a:gd name="connsiteX66" fmla="*/ 1102659 w 1317812"/>
              <a:gd name="connsiteY66" fmla="*/ 1318144 h 1694661"/>
              <a:gd name="connsiteX67" fmla="*/ 1156447 w 1317812"/>
              <a:gd name="connsiteY67" fmla="*/ 1300214 h 1694661"/>
              <a:gd name="connsiteX68" fmla="*/ 1165412 w 1317812"/>
              <a:gd name="connsiteY68" fmla="*/ 1273320 h 1694661"/>
              <a:gd name="connsiteX69" fmla="*/ 1156447 w 1317812"/>
              <a:gd name="connsiteY69" fmla="*/ 1246426 h 1694661"/>
              <a:gd name="connsiteX70" fmla="*/ 1120588 w 1317812"/>
              <a:gd name="connsiteY70" fmla="*/ 1201602 h 1694661"/>
              <a:gd name="connsiteX71" fmla="*/ 1057835 w 1317812"/>
              <a:gd name="connsiteY71" fmla="*/ 1129885 h 1694661"/>
              <a:gd name="connsiteX72" fmla="*/ 1039906 w 1317812"/>
              <a:gd name="connsiteY72" fmla="*/ 1102991 h 1694661"/>
              <a:gd name="connsiteX73" fmla="*/ 959223 w 1317812"/>
              <a:gd name="connsiteY73" fmla="*/ 1040238 h 1694661"/>
              <a:gd name="connsiteX74" fmla="*/ 941294 w 1317812"/>
              <a:gd name="connsiteY74" fmla="*/ 1022308 h 1694661"/>
              <a:gd name="connsiteX75" fmla="*/ 869576 w 1317812"/>
              <a:gd name="connsiteY75" fmla="*/ 968520 h 1694661"/>
              <a:gd name="connsiteX76" fmla="*/ 833718 w 1317812"/>
              <a:gd name="connsiteY76" fmla="*/ 932661 h 1694661"/>
              <a:gd name="connsiteX77" fmla="*/ 824753 w 1317812"/>
              <a:gd name="connsiteY77" fmla="*/ 905767 h 1694661"/>
              <a:gd name="connsiteX78" fmla="*/ 806823 w 1317812"/>
              <a:gd name="connsiteY78" fmla="*/ 887838 h 1694661"/>
              <a:gd name="connsiteX79" fmla="*/ 824753 w 1317812"/>
              <a:gd name="connsiteY79" fmla="*/ 869908 h 1694661"/>
              <a:gd name="connsiteX80" fmla="*/ 842682 w 1317812"/>
              <a:gd name="connsiteY80" fmla="*/ 843014 h 1694661"/>
              <a:gd name="connsiteX81" fmla="*/ 869576 w 1317812"/>
              <a:gd name="connsiteY81" fmla="*/ 825085 h 1694661"/>
              <a:gd name="connsiteX82" fmla="*/ 914400 w 1317812"/>
              <a:gd name="connsiteY82" fmla="*/ 780261 h 1694661"/>
              <a:gd name="connsiteX83" fmla="*/ 941294 w 1317812"/>
              <a:gd name="connsiteY83" fmla="*/ 762332 h 1694661"/>
              <a:gd name="connsiteX84" fmla="*/ 977153 w 1317812"/>
              <a:gd name="connsiteY84" fmla="*/ 726473 h 1694661"/>
              <a:gd name="connsiteX85" fmla="*/ 1004047 w 1317812"/>
              <a:gd name="connsiteY85" fmla="*/ 708544 h 1694661"/>
              <a:gd name="connsiteX86" fmla="*/ 1021976 w 1317812"/>
              <a:gd name="connsiteY86" fmla="*/ 690614 h 1694661"/>
              <a:gd name="connsiteX87" fmla="*/ 1048870 w 1317812"/>
              <a:gd name="connsiteY87" fmla="*/ 681649 h 1694661"/>
              <a:gd name="connsiteX88" fmla="*/ 1066800 w 1317812"/>
              <a:gd name="connsiteY88" fmla="*/ 663720 h 1694661"/>
              <a:gd name="connsiteX89" fmla="*/ 1120588 w 1317812"/>
              <a:gd name="connsiteY89" fmla="*/ 636826 h 1694661"/>
              <a:gd name="connsiteX90" fmla="*/ 1138518 w 1317812"/>
              <a:gd name="connsiteY90" fmla="*/ 618896 h 1694661"/>
              <a:gd name="connsiteX91" fmla="*/ 1192306 w 1317812"/>
              <a:gd name="connsiteY91" fmla="*/ 583038 h 1694661"/>
              <a:gd name="connsiteX92" fmla="*/ 1219200 w 1317812"/>
              <a:gd name="connsiteY92" fmla="*/ 565108 h 1694661"/>
              <a:gd name="connsiteX93" fmla="*/ 1255059 w 1317812"/>
              <a:gd name="connsiteY93" fmla="*/ 547179 h 1694661"/>
              <a:gd name="connsiteX94" fmla="*/ 1272988 w 1317812"/>
              <a:gd name="connsiteY94" fmla="*/ 529249 h 1694661"/>
              <a:gd name="connsiteX95" fmla="*/ 1317812 w 1317812"/>
              <a:gd name="connsiteY95" fmla="*/ 493391 h 1694661"/>
              <a:gd name="connsiteX96" fmla="*/ 1237129 w 1317812"/>
              <a:gd name="connsiteY96" fmla="*/ 448567 h 1694661"/>
              <a:gd name="connsiteX97" fmla="*/ 1183341 w 1317812"/>
              <a:gd name="connsiteY97" fmla="*/ 421673 h 1694661"/>
              <a:gd name="connsiteX98" fmla="*/ 1138518 w 1317812"/>
              <a:gd name="connsiteY98" fmla="*/ 376849 h 1694661"/>
              <a:gd name="connsiteX99" fmla="*/ 1084729 w 1317812"/>
              <a:gd name="connsiteY99" fmla="*/ 340991 h 1694661"/>
              <a:gd name="connsiteX100" fmla="*/ 1030941 w 1317812"/>
              <a:gd name="connsiteY100" fmla="*/ 296167 h 1694661"/>
              <a:gd name="connsiteX101" fmla="*/ 1013012 w 1317812"/>
              <a:gd name="connsiteY101" fmla="*/ 269273 h 1694661"/>
              <a:gd name="connsiteX102" fmla="*/ 968188 w 1317812"/>
              <a:gd name="connsiteY102" fmla="*/ 224449 h 1694661"/>
              <a:gd name="connsiteX103" fmla="*/ 932329 w 1317812"/>
              <a:gd name="connsiteY103" fmla="*/ 179626 h 1694661"/>
              <a:gd name="connsiteX104" fmla="*/ 914400 w 1317812"/>
              <a:gd name="connsiteY104" fmla="*/ 143767 h 1694661"/>
              <a:gd name="connsiteX105" fmla="*/ 896470 w 1317812"/>
              <a:gd name="connsiteY105" fmla="*/ 125838 h 1694661"/>
              <a:gd name="connsiteX106" fmla="*/ 878541 w 1317812"/>
              <a:gd name="connsiteY106" fmla="*/ 72049 h 1694661"/>
              <a:gd name="connsiteX107" fmla="*/ 842682 w 1317812"/>
              <a:gd name="connsiteY107" fmla="*/ 27226 h 1694661"/>
              <a:gd name="connsiteX108" fmla="*/ 833718 w 1317812"/>
              <a:gd name="connsiteY108" fmla="*/ 332 h 1694661"/>
              <a:gd name="connsiteX109" fmla="*/ 806823 w 1317812"/>
              <a:gd name="connsiteY109" fmla="*/ 18261 h 1694661"/>
              <a:gd name="connsiteX110" fmla="*/ 762000 w 1317812"/>
              <a:gd name="connsiteY110" fmla="*/ 63085 h 1694661"/>
              <a:gd name="connsiteX111" fmla="*/ 717176 w 1317812"/>
              <a:gd name="connsiteY111" fmla="*/ 116873 h 1694661"/>
              <a:gd name="connsiteX112" fmla="*/ 672353 w 1317812"/>
              <a:gd name="connsiteY112" fmla="*/ 152732 h 1694661"/>
              <a:gd name="connsiteX113" fmla="*/ 654423 w 1317812"/>
              <a:gd name="connsiteY113" fmla="*/ 179626 h 1694661"/>
              <a:gd name="connsiteX114" fmla="*/ 600635 w 1317812"/>
              <a:gd name="connsiteY114" fmla="*/ 224449 h 1694661"/>
              <a:gd name="connsiteX115" fmla="*/ 582706 w 1317812"/>
              <a:gd name="connsiteY115" fmla="*/ 251344 h 1694661"/>
              <a:gd name="connsiteX116" fmla="*/ 564776 w 1317812"/>
              <a:gd name="connsiteY116" fmla="*/ 269273 h 1694661"/>
              <a:gd name="connsiteX117" fmla="*/ 519953 w 1317812"/>
              <a:gd name="connsiteY117" fmla="*/ 323061 h 1694661"/>
              <a:gd name="connsiteX118" fmla="*/ 546847 w 1317812"/>
              <a:gd name="connsiteY118" fmla="*/ 340991 h 1694661"/>
              <a:gd name="connsiteX119" fmla="*/ 645459 w 1317812"/>
              <a:gd name="connsiteY119" fmla="*/ 349955 h 1694661"/>
              <a:gd name="connsiteX120" fmla="*/ 672353 w 1317812"/>
              <a:gd name="connsiteY120" fmla="*/ 305132 h 16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317812" h="1694661">
                <a:moveTo>
                  <a:pt x="672353" y="305132"/>
                </a:moveTo>
                <a:lnTo>
                  <a:pt x="672353" y="305132"/>
                </a:lnTo>
                <a:cubicBezTo>
                  <a:pt x="667692" y="310570"/>
                  <a:pt x="601153" y="391446"/>
                  <a:pt x="582706" y="403744"/>
                </a:cubicBezTo>
                <a:lnTo>
                  <a:pt x="555812" y="421673"/>
                </a:lnTo>
                <a:cubicBezTo>
                  <a:pt x="521279" y="473470"/>
                  <a:pt x="557473" y="426652"/>
                  <a:pt x="510988" y="466496"/>
                </a:cubicBezTo>
                <a:cubicBezTo>
                  <a:pt x="510965" y="466516"/>
                  <a:pt x="466176" y="511309"/>
                  <a:pt x="457200" y="520285"/>
                </a:cubicBezTo>
                <a:cubicBezTo>
                  <a:pt x="451223" y="526262"/>
                  <a:pt x="446302" y="533526"/>
                  <a:pt x="439270" y="538214"/>
                </a:cubicBezTo>
                <a:lnTo>
                  <a:pt x="412376" y="556144"/>
                </a:lnTo>
                <a:cubicBezTo>
                  <a:pt x="376518" y="609932"/>
                  <a:pt x="415364" y="559132"/>
                  <a:pt x="367553" y="600967"/>
                </a:cubicBezTo>
                <a:cubicBezTo>
                  <a:pt x="351651" y="614881"/>
                  <a:pt x="337670" y="630850"/>
                  <a:pt x="322729" y="645791"/>
                </a:cubicBezTo>
                <a:cubicBezTo>
                  <a:pt x="313764" y="654756"/>
                  <a:pt x="307862" y="668676"/>
                  <a:pt x="295835" y="672685"/>
                </a:cubicBezTo>
                <a:lnTo>
                  <a:pt x="268941" y="681649"/>
                </a:lnTo>
                <a:cubicBezTo>
                  <a:pt x="233085" y="735436"/>
                  <a:pt x="271928" y="684640"/>
                  <a:pt x="224118" y="726473"/>
                </a:cubicBezTo>
                <a:cubicBezTo>
                  <a:pt x="224072" y="726513"/>
                  <a:pt x="173933" y="776658"/>
                  <a:pt x="161365" y="789226"/>
                </a:cubicBezTo>
                <a:cubicBezTo>
                  <a:pt x="155388" y="795203"/>
                  <a:pt x="150467" y="802467"/>
                  <a:pt x="143435" y="807155"/>
                </a:cubicBezTo>
                <a:lnTo>
                  <a:pt x="116541" y="825085"/>
                </a:lnTo>
                <a:cubicBezTo>
                  <a:pt x="110565" y="834050"/>
                  <a:pt x="105343" y="843566"/>
                  <a:pt x="98612" y="851979"/>
                </a:cubicBezTo>
                <a:cubicBezTo>
                  <a:pt x="79662" y="875666"/>
                  <a:pt x="51467" y="889385"/>
                  <a:pt x="26894" y="905767"/>
                </a:cubicBezTo>
                <a:lnTo>
                  <a:pt x="0" y="923696"/>
                </a:lnTo>
                <a:cubicBezTo>
                  <a:pt x="8965" y="926684"/>
                  <a:pt x="18791" y="927799"/>
                  <a:pt x="26894" y="932661"/>
                </a:cubicBezTo>
                <a:cubicBezTo>
                  <a:pt x="44591" y="943280"/>
                  <a:pt x="79571" y="1001046"/>
                  <a:pt x="80682" y="1004379"/>
                </a:cubicBezTo>
                <a:cubicBezTo>
                  <a:pt x="83670" y="1013344"/>
                  <a:pt x="85421" y="1022821"/>
                  <a:pt x="89647" y="1031273"/>
                </a:cubicBezTo>
                <a:cubicBezTo>
                  <a:pt x="100957" y="1053893"/>
                  <a:pt x="108828" y="1059419"/>
                  <a:pt x="125506" y="1076096"/>
                </a:cubicBezTo>
                <a:cubicBezTo>
                  <a:pt x="128494" y="1085061"/>
                  <a:pt x="130244" y="1094539"/>
                  <a:pt x="134470" y="1102991"/>
                </a:cubicBezTo>
                <a:cubicBezTo>
                  <a:pt x="139288" y="1112628"/>
                  <a:pt x="148156" y="1119982"/>
                  <a:pt x="152400" y="1129885"/>
                </a:cubicBezTo>
                <a:cubicBezTo>
                  <a:pt x="157254" y="1141210"/>
                  <a:pt x="157825" y="1153943"/>
                  <a:pt x="161365" y="1165744"/>
                </a:cubicBezTo>
                <a:cubicBezTo>
                  <a:pt x="166796" y="1183846"/>
                  <a:pt x="171618" y="1202262"/>
                  <a:pt x="179294" y="1219532"/>
                </a:cubicBezTo>
                <a:cubicBezTo>
                  <a:pt x="183670" y="1229378"/>
                  <a:pt x="192405" y="1236789"/>
                  <a:pt x="197223" y="1246426"/>
                </a:cubicBezTo>
                <a:cubicBezTo>
                  <a:pt x="234334" y="1320648"/>
                  <a:pt x="172739" y="1223149"/>
                  <a:pt x="224118" y="1300214"/>
                </a:cubicBezTo>
                <a:cubicBezTo>
                  <a:pt x="228201" y="1314504"/>
                  <a:pt x="251707" y="1400217"/>
                  <a:pt x="259976" y="1416755"/>
                </a:cubicBezTo>
                <a:cubicBezTo>
                  <a:pt x="265953" y="1428708"/>
                  <a:pt x="272642" y="1440331"/>
                  <a:pt x="277906" y="1452614"/>
                </a:cubicBezTo>
                <a:cubicBezTo>
                  <a:pt x="287945" y="1476039"/>
                  <a:pt x="288256" y="1490104"/>
                  <a:pt x="295835" y="1515367"/>
                </a:cubicBezTo>
                <a:cubicBezTo>
                  <a:pt x="301266" y="1533469"/>
                  <a:pt x="310059" y="1550623"/>
                  <a:pt x="313765" y="1569155"/>
                </a:cubicBezTo>
                <a:cubicBezTo>
                  <a:pt x="326436" y="1632516"/>
                  <a:pt x="317909" y="1599517"/>
                  <a:pt x="340659" y="1667767"/>
                </a:cubicBezTo>
                <a:lnTo>
                  <a:pt x="349623" y="1694661"/>
                </a:lnTo>
                <a:cubicBezTo>
                  <a:pt x="380578" y="1663707"/>
                  <a:pt x="376578" y="1670243"/>
                  <a:pt x="403412" y="1631908"/>
                </a:cubicBezTo>
                <a:cubicBezTo>
                  <a:pt x="450716" y="1564331"/>
                  <a:pt x="421382" y="1596007"/>
                  <a:pt x="457200" y="1560191"/>
                </a:cubicBezTo>
                <a:cubicBezTo>
                  <a:pt x="460188" y="1551226"/>
                  <a:pt x="461576" y="1541557"/>
                  <a:pt x="466165" y="1533296"/>
                </a:cubicBezTo>
                <a:cubicBezTo>
                  <a:pt x="476630" y="1514459"/>
                  <a:pt x="495209" y="1499950"/>
                  <a:pt x="502023" y="1479508"/>
                </a:cubicBezTo>
                <a:cubicBezTo>
                  <a:pt x="513661" y="1444596"/>
                  <a:pt x="504306" y="1459296"/>
                  <a:pt x="528918" y="1434685"/>
                </a:cubicBezTo>
                <a:lnTo>
                  <a:pt x="546847" y="1380896"/>
                </a:lnTo>
                <a:cubicBezTo>
                  <a:pt x="549835" y="1371931"/>
                  <a:pt x="553520" y="1363170"/>
                  <a:pt x="555812" y="1354002"/>
                </a:cubicBezTo>
                <a:lnTo>
                  <a:pt x="564776" y="1318144"/>
                </a:lnTo>
                <a:cubicBezTo>
                  <a:pt x="561788" y="1288261"/>
                  <a:pt x="560059" y="1258226"/>
                  <a:pt x="555812" y="1228496"/>
                </a:cubicBezTo>
                <a:cubicBezTo>
                  <a:pt x="547933" y="1173338"/>
                  <a:pt x="540360" y="1212097"/>
                  <a:pt x="555812" y="1165744"/>
                </a:cubicBezTo>
                <a:cubicBezTo>
                  <a:pt x="567765" y="1183673"/>
                  <a:pt x="576433" y="1204296"/>
                  <a:pt x="591670" y="1219532"/>
                </a:cubicBezTo>
                <a:cubicBezTo>
                  <a:pt x="627777" y="1255637"/>
                  <a:pt x="604687" y="1230583"/>
                  <a:pt x="654423" y="1300214"/>
                </a:cubicBezTo>
                <a:lnTo>
                  <a:pt x="672353" y="1354002"/>
                </a:lnTo>
                <a:cubicBezTo>
                  <a:pt x="675341" y="1362967"/>
                  <a:pt x="674636" y="1374214"/>
                  <a:pt x="681318" y="1380896"/>
                </a:cubicBezTo>
                <a:lnTo>
                  <a:pt x="699247" y="1398826"/>
                </a:lnTo>
                <a:cubicBezTo>
                  <a:pt x="702118" y="1410309"/>
                  <a:pt x="710748" y="1448723"/>
                  <a:pt x="717176" y="1461579"/>
                </a:cubicBezTo>
                <a:cubicBezTo>
                  <a:pt x="721994" y="1471216"/>
                  <a:pt x="729129" y="1479508"/>
                  <a:pt x="735106" y="1488473"/>
                </a:cubicBezTo>
                <a:lnTo>
                  <a:pt x="762000" y="1569155"/>
                </a:lnTo>
                <a:lnTo>
                  <a:pt x="770965" y="1596049"/>
                </a:lnTo>
                <a:cubicBezTo>
                  <a:pt x="773953" y="1605014"/>
                  <a:pt x="773247" y="1616262"/>
                  <a:pt x="779929" y="1622944"/>
                </a:cubicBezTo>
                <a:lnTo>
                  <a:pt x="797859" y="1640873"/>
                </a:lnTo>
                <a:cubicBezTo>
                  <a:pt x="849086" y="1623797"/>
                  <a:pt x="806397" y="1645995"/>
                  <a:pt x="833718" y="1605014"/>
                </a:cubicBezTo>
                <a:cubicBezTo>
                  <a:pt x="840751" y="1594465"/>
                  <a:pt x="852496" y="1587860"/>
                  <a:pt x="860612" y="1578120"/>
                </a:cubicBezTo>
                <a:cubicBezTo>
                  <a:pt x="917165" y="1510256"/>
                  <a:pt x="844301" y="1585468"/>
                  <a:pt x="896470" y="1533296"/>
                </a:cubicBezTo>
                <a:cubicBezTo>
                  <a:pt x="899458" y="1524331"/>
                  <a:pt x="900573" y="1514505"/>
                  <a:pt x="905435" y="1506402"/>
                </a:cubicBezTo>
                <a:cubicBezTo>
                  <a:pt x="909784" y="1499155"/>
                  <a:pt x="918085" y="1495073"/>
                  <a:pt x="923365" y="1488473"/>
                </a:cubicBezTo>
                <a:cubicBezTo>
                  <a:pt x="930096" y="1480060"/>
                  <a:pt x="934564" y="1469992"/>
                  <a:pt x="941294" y="1461579"/>
                </a:cubicBezTo>
                <a:cubicBezTo>
                  <a:pt x="946574" y="1454979"/>
                  <a:pt x="954152" y="1450411"/>
                  <a:pt x="959223" y="1443649"/>
                </a:cubicBezTo>
                <a:cubicBezTo>
                  <a:pt x="972152" y="1426410"/>
                  <a:pt x="979845" y="1405098"/>
                  <a:pt x="995082" y="1389861"/>
                </a:cubicBezTo>
                <a:cubicBezTo>
                  <a:pt x="1007035" y="1377908"/>
                  <a:pt x="1014904" y="1359347"/>
                  <a:pt x="1030941" y="1354002"/>
                </a:cubicBezTo>
                <a:lnTo>
                  <a:pt x="1084729" y="1336073"/>
                </a:lnTo>
                <a:cubicBezTo>
                  <a:pt x="1090706" y="1330097"/>
                  <a:pt x="1095099" y="1321924"/>
                  <a:pt x="1102659" y="1318144"/>
                </a:cubicBezTo>
                <a:cubicBezTo>
                  <a:pt x="1119563" y="1309692"/>
                  <a:pt x="1156447" y="1300214"/>
                  <a:pt x="1156447" y="1300214"/>
                </a:cubicBezTo>
                <a:cubicBezTo>
                  <a:pt x="1159435" y="1291249"/>
                  <a:pt x="1165412" y="1282770"/>
                  <a:pt x="1165412" y="1273320"/>
                </a:cubicBezTo>
                <a:cubicBezTo>
                  <a:pt x="1165412" y="1263870"/>
                  <a:pt x="1160673" y="1254878"/>
                  <a:pt x="1156447" y="1246426"/>
                </a:cubicBezTo>
                <a:cubicBezTo>
                  <a:pt x="1142481" y="1218493"/>
                  <a:pt x="1139350" y="1222448"/>
                  <a:pt x="1120588" y="1201602"/>
                </a:cubicBezTo>
                <a:cubicBezTo>
                  <a:pt x="1099338" y="1177991"/>
                  <a:pt x="1077950" y="1154470"/>
                  <a:pt x="1057835" y="1129885"/>
                </a:cubicBezTo>
                <a:cubicBezTo>
                  <a:pt x="1051012" y="1121546"/>
                  <a:pt x="1047878" y="1110238"/>
                  <a:pt x="1039906" y="1102991"/>
                </a:cubicBezTo>
                <a:cubicBezTo>
                  <a:pt x="1014695" y="1080072"/>
                  <a:pt x="983314" y="1064331"/>
                  <a:pt x="959223" y="1040238"/>
                </a:cubicBezTo>
                <a:cubicBezTo>
                  <a:pt x="953247" y="1034261"/>
                  <a:pt x="948056" y="1027379"/>
                  <a:pt x="941294" y="1022308"/>
                </a:cubicBezTo>
                <a:cubicBezTo>
                  <a:pt x="860191" y="961480"/>
                  <a:pt x="910699" y="1009641"/>
                  <a:pt x="869576" y="968520"/>
                </a:cubicBezTo>
                <a:cubicBezTo>
                  <a:pt x="845673" y="896805"/>
                  <a:pt x="881528" y="980471"/>
                  <a:pt x="833718" y="932661"/>
                </a:cubicBezTo>
                <a:cubicBezTo>
                  <a:pt x="827036" y="925979"/>
                  <a:pt x="829615" y="913870"/>
                  <a:pt x="824753" y="905767"/>
                </a:cubicBezTo>
                <a:cubicBezTo>
                  <a:pt x="820404" y="898520"/>
                  <a:pt x="812800" y="893814"/>
                  <a:pt x="806823" y="887838"/>
                </a:cubicBezTo>
                <a:cubicBezTo>
                  <a:pt x="812800" y="881861"/>
                  <a:pt x="819473" y="876508"/>
                  <a:pt x="824753" y="869908"/>
                </a:cubicBezTo>
                <a:cubicBezTo>
                  <a:pt x="831484" y="861495"/>
                  <a:pt x="835064" y="850632"/>
                  <a:pt x="842682" y="843014"/>
                </a:cubicBezTo>
                <a:cubicBezTo>
                  <a:pt x="850300" y="835396"/>
                  <a:pt x="861468" y="832180"/>
                  <a:pt x="869576" y="825085"/>
                </a:cubicBezTo>
                <a:cubicBezTo>
                  <a:pt x="885478" y="811171"/>
                  <a:pt x="898498" y="794175"/>
                  <a:pt x="914400" y="780261"/>
                </a:cubicBezTo>
                <a:cubicBezTo>
                  <a:pt x="922508" y="773166"/>
                  <a:pt x="933114" y="769344"/>
                  <a:pt x="941294" y="762332"/>
                </a:cubicBezTo>
                <a:cubicBezTo>
                  <a:pt x="954129" y="751331"/>
                  <a:pt x="963088" y="735850"/>
                  <a:pt x="977153" y="726473"/>
                </a:cubicBezTo>
                <a:cubicBezTo>
                  <a:pt x="986118" y="720497"/>
                  <a:pt x="995634" y="715275"/>
                  <a:pt x="1004047" y="708544"/>
                </a:cubicBezTo>
                <a:cubicBezTo>
                  <a:pt x="1010647" y="703264"/>
                  <a:pt x="1014729" y="694963"/>
                  <a:pt x="1021976" y="690614"/>
                </a:cubicBezTo>
                <a:cubicBezTo>
                  <a:pt x="1030079" y="685752"/>
                  <a:pt x="1039905" y="684637"/>
                  <a:pt x="1048870" y="681649"/>
                </a:cubicBezTo>
                <a:cubicBezTo>
                  <a:pt x="1054847" y="675673"/>
                  <a:pt x="1059552" y="668068"/>
                  <a:pt x="1066800" y="663720"/>
                </a:cubicBezTo>
                <a:cubicBezTo>
                  <a:pt x="1133074" y="623956"/>
                  <a:pt x="1052586" y="691227"/>
                  <a:pt x="1120588" y="636826"/>
                </a:cubicBezTo>
                <a:cubicBezTo>
                  <a:pt x="1127188" y="631546"/>
                  <a:pt x="1131756" y="623967"/>
                  <a:pt x="1138518" y="618896"/>
                </a:cubicBezTo>
                <a:cubicBezTo>
                  <a:pt x="1155757" y="605967"/>
                  <a:pt x="1174377" y="594991"/>
                  <a:pt x="1192306" y="583038"/>
                </a:cubicBezTo>
                <a:cubicBezTo>
                  <a:pt x="1201271" y="577061"/>
                  <a:pt x="1209563" y="569926"/>
                  <a:pt x="1219200" y="565108"/>
                </a:cubicBezTo>
                <a:lnTo>
                  <a:pt x="1255059" y="547179"/>
                </a:lnTo>
                <a:cubicBezTo>
                  <a:pt x="1261035" y="541202"/>
                  <a:pt x="1266388" y="534529"/>
                  <a:pt x="1272988" y="529249"/>
                </a:cubicBezTo>
                <a:cubicBezTo>
                  <a:pt x="1329544" y="484003"/>
                  <a:pt x="1274511" y="536690"/>
                  <a:pt x="1317812" y="493391"/>
                </a:cubicBezTo>
                <a:cubicBezTo>
                  <a:pt x="1233410" y="408985"/>
                  <a:pt x="1368752" y="536314"/>
                  <a:pt x="1237129" y="448567"/>
                </a:cubicBezTo>
                <a:cubicBezTo>
                  <a:pt x="1202372" y="425396"/>
                  <a:pt x="1220456" y="434045"/>
                  <a:pt x="1183341" y="421673"/>
                </a:cubicBezTo>
                <a:cubicBezTo>
                  <a:pt x="1168400" y="406732"/>
                  <a:pt x="1156099" y="388570"/>
                  <a:pt x="1138518" y="376849"/>
                </a:cubicBezTo>
                <a:cubicBezTo>
                  <a:pt x="1120588" y="364896"/>
                  <a:pt x="1099966" y="356229"/>
                  <a:pt x="1084729" y="340991"/>
                </a:cubicBezTo>
                <a:cubicBezTo>
                  <a:pt x="1056235" y="312496"/>
                  <a:pt x="1073562" y="328132"/>
                  <a:pt x="1030941" y="296167"/>
                </a:cubicBezTo>
                <a:cubicBezTo>
                  <a:pt x="1024965" y="287202"/>
                  <a:pt x="1020107" y="277381"/>
                  <a:pt x="1013012" y="269273"/>
                </a:cubicBezTo>
                <a:cubicBezTo>
                  <a:pt x="999098" y="253371"/>
                  <a:pt x="979909" y="242031"/>
                  <a:pt x="968188" y="224449"/>
                </a:cubicBezTo>
                <a:cubicBezTo>
                  <a:pt x="945571" y="190522"/>
                  <a:pt x="957878" y="205173"/>
                  <a:pt x="932329" y="179626"/>
                </a:cubicBezTo>
                <a:cubicBezTo>
                  <a:pt x="926353" y="167673"/>
                  <a:pt x="921813" y="154886"/>
                  <a:pt x="914400" y="143767"/>
                </a:cubicBezTo>
                <a:cubicBezTo>
                  <a:pt x="909712" y="136734"/>
                  <a:pt x="900250" y="133398"/>
                  <a:pt x="896470" y="125838"/>
                </a:cubicBezTo>
                <a:cubicBezTo>
                  <a:pt x="888018" y="108934"/>
                  <a:pt x="889024" y="87774"/>
                  <a:pt x="878541" y="72049"/>
                </a:cubicBezTo>
                <a:cubicBezTo>
                  <a:pt x="855924" y="38122"/>
                  <a:pt x="868231" y="52773"/>
                  <a:pt x="842682" y="27226"/>
                </a:cubicBezTo>
                <a:cubicBezTo>
                  <a:pt x="839694" y="18261"/>
                  <a:pt x="842885" y="2624"/>
                  <a:pt x="833718" y="332"/>
                </a:cubicBezTo>
                <a:cubicBezTo>
                  <a:pt x="823265" y="-2281"/>
                  <a:pt x="814932" y="11166"/>
                  <a:pt x="806823" y="18261"/>
                </a:cubicBezTo>
                <a:cubicBezTo>
                  <a:pt x="790921" y="32175"/>
                  <a:pt x="775914" y="47183"/>
                  <a:pt x="762000" y="63085"/>
                </a:cubicBezTo>
                <a:cubicBezTo>
                  <a:pt x="724033" y="106475"/>
                  <a:pt x="766990" y="75362"/>
                  <a:pt x="717176" y="116873"/>
                </a:cubicBezTo>
                <a:cubicBezTo>
                  <a:pt x="689214" y="140175"/>
                  <a:pt x="693221" y="126647"/>
                  <a:pt x="672353" y="152732"/>
                </a:cubicBezTo>
                <a:cubicBezTo>
                  <a:pt x="665622" y="161145"/>
                  <a:pt x="662042" y="172007"/>
                  <a:pt x="654423" y="179626"/>
                </a:cubicBezTo>
                <a:cubicBezTo>
                  <a:pt x="619570" y="214479"/>
                  <a:pt x="624736" y="194322"/>
                  <a:pt x="600635" y="224449"/>
                </a:cubicBezTo>
                <a:cubicBezTo>
                  <a:pt x="593904" y="232862"/>
                  <a:pt x="589437" y="242931"/>
                  <a:pt x="582706" y="251344"/>
                </a:cubicBezTo>
                <a:cubicBezTo>
                  <a:pt x="577426" y="257944"/>
                  <a:pt x="570056" y="262673"/>
                  <a:pt x="564776" y="269273"/>
                </a:cubicBezTo>
                <a:cubicBezTo>
                  <a:pt x="514846" y="331684"/>
                  <a:pt x="583846" y="259168"/>
                  <a:pt x="519953" y="323061"/>
                </a:cubicBezTo>
                <a:cubicBezTo>
                  <a:pt x="528918" y="329038"/>
                  <a:pt x="537210" y="336173"/>
                  <a:pt x="546847" y="340991"/>
                </a:cubicBezTo>
                <a:cubicBezTo>
                  <a:pt x="579893" y="357514"/>
                  <a:pt x="606102" y="349955"/>
                  <a:pt x="645459" y="349955"/>
                </a:cubicBezTo>
                <a:lnTo>
                  <a:pt x="672353" y="305132"/>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2644A18-F0C1-A042-817B-9095BD5FB27E}"/>
              </a:ext>
            </a:extLst>
          </p:cNvPr>
          <p:cNvSpPr/>
          <p:nvPr/>
        </p:nvSpPr>
        <p:spPr>
          <a:xfrm>
            <a:off x="2060718" y="3290047"/>
            <a:ext cx="1381729" cy="174249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DB247F-57A7-DF42-94B4-3C5142A1DAAE}"/>
              </a:ext>
            </a:extLst>
          </p:cNvPr>
          <p:cNvSpPr/>
          <p:nvPr/>
        </p:nvSpPr>
        <p:spPr>
          <a:xfrm>
            <a:off x="5060648" y="3505200"/>
            <a:ext cx="1456693" cy="1398494"/>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9CC5F05-EE91-9041-A7EC-FA6C684C0D73}"/>
              </a:ext>
            </a:extLst>
          </p:cNvPr>
          <p:cNvSpPr/>
          <p:nvPr/>
        </p:nvSpPr>
        <p:spPr>
          <a:xfrm>
            <a:off x="7835152" y="3550025"/>
            <a:ext cx="1819835" cy="1264022"/>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a:extLst>
              <a:ext uri="{FF2B5EF4-FFF2-40B4-BE49-F238E27FC236}">
                <a16:creationId xmlns:a16="http://schemas.microsoft.com/office/drawing/2014/main" id="{A735FA99-4D33-D04C-A1BB-2CF03448F5FB}"/>
              </a:ext>
            </a:extLst>
          </p:cNvPr>
          <p:cNvSpPr/>
          <p:nvPr/>
        </p:nvSpPr>
        <p:spPr>
          <a:xfrm>
            <a:off x="1341344" y="3076774"/>
            <a:ext cx="358588" cy="314162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11" name="Right Arrow 10">
            <a:extLst>
              <a:ext uri="{FF2B5EF4-FFF2-40B4-BE49-F238E27FC236}">
                <a16:creationId xmlns:a16="http://schemas.microsoft.com/office/drawing/2014/main" id="{55B96600-65DE-7E4B-AE5C-767762D86F30}"/>
              </a:ext>
            </a:extLst>
          </p:cNvPr>
          <p:cNvSpPr/>
          <p:nvPr/>
        </p:nvSpPr>
        <p:spPr>
          <a:xfrm>
            <a:off x="2051832" y="5828439"/>
            <a:ext cx="7474323" cy="389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3951856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EA74F-2823-D84C-A701-4685D300825A}"/>
              </a:ext>
            </a:extLst>
          </p:cNvPr>
          <p:cNvSpPr>
            <a:spLocks noGrp="1"/>
          </p:cNvSpPr>
          <p:nvPr>
            <p:ph type="title"/>
          </p:nvPr>
        </p:nvSpPr>
        <p:spPr/>
        <p:txBody>
          <a:bodyPr/>
          <a:lstStyle/>
          <a:p>
            <a:r>
              <a:rPr lang="en-US" dirty="0"/>
              <a:t>Differences</a:t>
            </a:r>
          </a:p>
        </p:txBody>
      </p:sp>
      <p:sp>
        <p:nvSpPr>
          <p:cNvPr id="3" name="Content Placeholder 2">
            <a:extLst>
              <a:ext uri="{FF2B5EF4-FFF2-40B4-BE49-F238E27FC236}">
                <a16:creationId xmlns:a16="http://schemas.microsoft.com/office/drawing/2014/main" id="{33023B1D-1AB3-7341-AAE1-ACA143851B26}"/>
              </a:ext>
            </a:extLst>
          </p:cNvPr>
          <p:cNvSpPr>
            <a:spLocks noGrp="1"/>
          </p:cNvSpPr>
          <p:nvPr>
            <p:ph idx="1"/>
          </p:nvPr>
        </p:nvSpPr>
        <p:spPr/>
        <p:txBody>
          <a:bodyPr anchor="t"/>
          <a:lstStyle/>
          <a:p>
            <a:r>
              <a:rPr lang="en-US" b="1" dirty="0"/>
              <a:t>Oriented Bounding box (OBB) </a:t>
            </a:r>
            <a:r>
              <a:rPr lang="en-US" dirty="0"/>
              <a:t>we draw a box around our shape oriented to the shape. The box always has the same dimensions but the angle is random</a:t>
            </a:r>
          </a:p>
        </p:txBody>
      </p:sp>
      <p:sp>
        <p:nvSpPr>
          <p:cNvPr id="4" name="Freeform 3">
            <a:extLst>
              <a:ext uri="{FF2B5EF4-FFF2-40B4-BE49-F238E27FC236}">
                <a16:creationId xmlns:a16="http://schemas.microsoft.com/office/drawing/2014/main" id="{A8D263B0-C47A-154F-8B34-F12A7D90DDEB}"/>
              </a:ext>
            </a:extLst>
          </p:cNvPr>
          <p:cNvSpPr/>
          <p:nvPr/>
        </p:nvSpPr>
        <p:spPr>
          <a:xfrm>
            <a:off x="2106706" y="3298680"/>
            <a:ext cx="1317812" cy="1694661"/>
          </a:xfrm>
          <a:custGeom>
            <a:avLst/>
            <a:gdLst>
              <a:gd name="connsiteX0" fmla="*/ 672353 w 1317812"/>
              <a:gd name="connsiteY0" fmla="*/ 305132 h 1694661"/>
              <a:gd name="connsiteX1" fmla="*/ 672353 w 1317812"/>
              <a:gd name="connsiteY1" fmla="*/ 305132 h 1694661"/>
              <a:gd name="connsiteX2" fmla="*/ 582706 w 1317812"/>
              <a:gd name="connsiteY2" fmla="*/ 403744 h 1694661"/>
              <a:gd name="connsiteX3" fmla="*/ 555812 w 1317812"/>
              <a:gd name="connsiteY3" fmla="*/ 421673 h 1694661"/>
              <a:gd name="connsiteX4" fmla="*/ 510988 w 1317812"/>
              <a:gd name="connsiteY4" fmla="*/ 466496 h 1694661"/>
              <a:gd name="connsiteX5" fmla="*/ 457200 w 1317812"/>
              <a:gd name="connsiteY5" fmla="*/ 520285 h 1694661"/>
              <a:gd name="connsiteX6" fmla="*/ 439270 w 1317812"/>
              <a:gd name="connsiteY6" fmla="*/ 538214 h 1694661"/>
              <a:gd name="connsiteX7" fmla="*/ 412376 w 1317812"/>
              <a:gd name="connsiteY7" fmla="*/ 556144 h 1694661"/>
              <a:gd name="connsiteX8" fmla="*/ 367553 w 1317812"/>
              <a:gd name="connsiteY8" fmla="*/ 600967 h 1694661"/>
              <a:gd name="connsiteX9" fmla="*/ 322729 w 1317812"/>
              <a:gd name="connsiteY9" fmla="*/ 645791 h 1694661"/>
              <a:gd name="connsiteX10" fmla="*/ 295835 w 1317812"/>
              <a:gd name="connsiteY10" fmla="*/ 672685 h 1694661"/>
              <a:gd name="connsiteX11" fmla="*/ 268941 w 1317812"/>
              <a:gd name="connsiteY11" fmla="*/ 681649 h 1694661"/>
              <a:gd name="connsiteX12" fmla="*/ 224118 w 1317812"/>
              <a:gd name="connsiteY12" fmla="*/ 726473 h 1694661"/>
              <a:gd name="connsiteX13" fmla="*/ 161365 w 1317812"/>
              <a:gd name="connsiteY13" fmla="*/ 789226 h 1694661"/>
              <a:gd name="connsiteX14" fmla="*/ 143435 w 1317812"/>
              <a:gd name="connsiteY14" fmla="*/ 807155 h 1694661"/>
              <a:gd name="connsiteX15" fmla="*/ 116541 w 1317812"/>
              <a:gd name="connsiteY15" fmla="*/ 825085 h 1694661"/>
              <a:gd name="connsiteX16" fmla="*/ 98612 w 1317812"/>
              <a:gd name="connsiteY16" fmla="*/ 851979 h 1694661"/>
              <a:gd name="connsiteX17" fmla="*/ 26894 w 1317812"/>
              <a:gd name="connsiteY17" fmla="*/ 905767 h 1694661"/>
              <a:gd name="connsiteX18" fmla="*/ 0 w 1317812"/>
              <a:gd name="connsiteY18" fmla="*/ 923696 h 1694661"/>
              <a:gd name="connsiteX19" fmla="*/ 26894 w 1317812"/>
              <a:gd name="connsiteY19" fmla="*/ 932661 h 1694661"/>
              <a:gd name="connsiteX20" fmla="*/ 80682 w 1317812"/>
              <a:gd name="connsiteY20" fmla="*/ 1004379 h 1694661"/>
              <a:gd name="connsiteX21" fmla="*/ 89647 w 1317812"/>
              <a:gd name="connsiteY21" fmla="*/ 1031273 h 1694661"/>
              <a:gd name="connsiteX22" fmla="*/ 125506 w 1317812"/>
              <a:gd name="connsiteY22" fmla="*/ 1076096 h 1694661"/>
              <a:gd name="connsiteX23" fmla="*/ 134470 w 1317812"/>
              <a:gd name="connsiteY23" fmla="*/ 1102991 h 1694661"/>
              <a:gd name="connsiteX24" fmla="*/ 152400 w 1317812"/>
              <a:gd name="connsiteY24" fmla="*/ 1129885 h 1694661"/>
              <a:gd name="connsiteX25" fmla="*/ 161365 w 1317812"/>
              <a:gd name="connsiteY25" fmla="*/ 1165744 h 1694661"/>
              <a:gd name="connsiteX26" fmla="*/ 179294 w 1317812"/>
              <a:gd name="connsiteY26" fmla="*/ 1219532 h 1694661"/>
              <a:gd name="connsiteX27" fmla="*/ 197223 w 1317812"/>
              <a:gd name="connsiteY27" fmla="*/ 1246426 h 1694661"/>
              <a:gd name="connsiteX28" fmla="*/ 224118 w 1317812"/>
              <a:gd name="connsiteY28" fmla="*/ 1300214 h 1694661"/>
              <a:gd name="connsiteX29" fmla="*/ 259976 w 1317812"/>
              <a:gd name="connsiteY29" fmla="*/ 1416755 h 1694661"/>
              <a:gd name="connsiteX30" fmla="*/ 277906 w 1317812"/>
              <a:gd name="connsiteY30" fmla="*/ 1452614 h 1694661"/>
              <a:gd name="connsiteX31" fmla="*/ 295835 w 1317812"/>
              <a:gd name="connsiteY31" fmla="*/ 1515367 h 1694661"/>
              <a:gd name="connsiteX32" fmla="*/ 313765 w 1317812"/>
              <a:gd name="connsiteY32" fmla="*/ 1569155 h 1694661"/>
              <a:gd name="connsiteX33" fmla="*/ 340659 w 1317812"/>
              <a:gd name="connsiteY33" fmla="*/ 1667767 h 1694661"/>
              <a:gd name="connsiteX34" fmla="*/ 349623 w 1317812"/>
              <a:gd name="connsiteY34" fmla="*/ 1694661 h 1694661"/>
              <a:gd name="connsiteX35" fmla="*/ 403412 w 1317812"/>
              <a:gd name="connsiteY35" fmla="*/ 1631908 h 1694661"/>
              <a:gd name="connsiteX36" fmla="*/ 457200 w 1317812"/>
              <a:gd name="connsiteY36" fmla="*/ 1560191 h 1694661"/>
              <a:gd name="connsiteX37" fmla="*/ 466165 w 1317812"/>
              <a:gd name="connsiteY37" fmla="*/ 1533296 h 1694661"/>
              <a:gd name="connsiteX38" fmla="*/ 502023 w 1317812"/>
              <a:gd name="connsiteY38" fmla="*/ 1479508 h 1694661"/>
              <a:gd name="connsiteX39" fmla="*/ 528918 w 1317812"/>
              <a:gd name="connsiteY39" fmla="*/ 1434685 h 1694661"/>
              <a:gd name="connsiteX40" fmla="*/ 546847 w 1317812"/>
              <a:gd name="connsiteY40" fmla="*/ 1380896 h 1694661"/>
              <a:gd name="connsiteX41" fmla="*/ 555812 w 1317812"/>
              <a:gd name="connsiteY41" fmla="*/ 1354002 h 1694661"/>
              <a:gd name="connsiteX42" fmla="*/ 564776 w 1317812"/>
              <a:gd name="connsiteY42" fmla="*/ 1318144 h 1694661"/>
              <a:gd name="connsiteX43" fmla="*/ 555812 w 1317812"/>
              <a:gd name="connsiteY43" fmla="*/ 1228496 h 1694661"/>
              <a:gd name="connsiteX44" fmla="*/ 555812 w 1317812"/>
              <a:gd name="connsiteY44" fmla="*/ 1165744 h 1694661"/>
              <a:gd name="connsiteX45" fmla="*/ 591670 w 1317812"/>
              <a:gd name="connsiteY45" fmla="*/ 1219532 h 1694661"/>
              <a:gd name="connsiteX46" fmla="*/ 654423 w 1317812"/>
              <a:gd name="connsiteY46" fmla="*/ 1300214 h 1694661"/>
              <a:gd name="connsiteX47" fmla="*/ 672353 w 1317812"/>
              <a:gd name="connsiteY47" fmla="*/ 1354002 h 1694661"/>
              <a:gd name="connsiteX48" fmla="*/ 681318 w 1317812"/>
              <a:gd name="connsiteY48" fmla="*/ 1380896 h 1694661"/>
              <a:gd name="connsiteX49" fmla="*/ 699247 w 1317812"/>
              <a:gd name="connsiteY49" fmla="*/ 1398826 h 1694661"/>
              <a:gd name="connsiteX50" fmla="*/ 717176 w 1317812"/>
              <a:gd name="connsiteY50" fmla="*/ 1461579 h 1694661"/>
              <a:gd name="connsiteX51" fmla="*/ 735106 w 1317812"/>
              <a:gd name="connsiteY51" fmla="*/ 1488473 h 1694661"/>
              <a:gd name="connsiteX52" fmla="*/ 762000 w 1317812"/>
              <a:gd name="connsiteY52" fmla="*/ 1569155 h 1694661"/>
              <a:gd name="connsiteX53" fmla="*/ 770965 w 1317812"/>
              <a:gd name="connsiteY53" fmla="*/ 1596049 h 1694661"/>
              <a:gd name="connsiteX54" fmla="*/ 779929 w 1317812"/>
              <a:gd name="connsiteY54" fmla="*/ 1622944 h 1694661"/>
              <a:gd name="connsiteX55" fmla="*/ 797859 w 1317812"/>
              <a:gd name="connsiteY55" fmla="*/ 1640873 h 1694661"/>
              <a:gd name="connsiteX56" fmla="*/ 833718 w 1317812"/>
              <a:gd name="connsiteY56" fmla="*/ 1605014 h 1694661"/>
              <a:gd name="connsiteX57" fmla="*/ 860612 w 1317812"/>
              <a:gd name="connsiteY57" fmla="*/ 1578120 h 1694661"/>
              <a:gd name="connsiteX58" fmla="*/ 896470 w 1317812"/>
              <a:gd name="connsiteY58" fmla="*/ 1533296 h 1694661"/>
              <a:gd name="connsiteX59" fmla="*/ 905435 w 1317812"/>
              <a:gd name="connsiteY59" fmla="*/ 1506402 h 1694661"/>
              <a:gd name="connsiteX60" fmla="*/ 923365 w 1317812"/>
              <a:gd name="connsiteY60" fmla="*/ 1488473 h 1694661"/>
              <a:gd name="connsiteX61" fmla="*/ 941294 w 1317812"/>
              <a:gd name="connsiteY61" fmla="*/ 1461579 h 1694661"/>
              <a:gd name="connsiteX62" fmla="*/ 959223 w 1317812"/>
              <a:gd name="connsiteY62" fmla="*/ 1443649 h 1694661"/>
              <a:gd name="connsiteX63" fmla="*/ 995082 w 1317812"/>
              <a:gd name="connsiteY63" fmla="*/ 1389861 h 1694661"/>
              <a:gd name="connsiteX64" fmla="*/ 1030941 w 1317812"/>
              <a:gd name="connsiteY64" fmla="*/ 1354002 h 1694661"/>
              <a:gd name="connsiteX65" fmla="*/ 1084729 w 1317812"/>
              <a:gd name="connsiteY65" fmla="*/ 1336073 h 1694661"/>
              <a:gd name="connsiteX66" fmla="*/ 1102659 w 1317812"/>
              <a:gd name="connsiteY66" fmla="*/ 1318144 h 1694661"/>
              <a:gd name="connsiteX67" fmla="*/ 1156447 w 1317812"/>
              <a:gd name="connsiteY67" fmla="*/ 1300214 h 1694661"/>
              <a:gd name="connsiteX68" fmla="*/ 1165412 w 1317812"/>
              <a:gd name="connsiteY68" fmla="*/ 1273320 h 1694661"/>
              <a:gd name="connsiteX69" fmla="*/ 1156447 w 1317812"/>
              <a:gd name="connsiteY69" fmla="*/ 1246426 h 1694661"/>
              <a:gd name="connsiteX70" fmla="*/ 1120588 w 1317812"/>
              <a:gd name="connsiteY70" fmla="*/ 1201602 h 1694661"/>
              <a:gd name="connsiteX71" fmla="*/ 1057835 w 1317812"/>
              <a:gd name="connsiteY71" fmla="*/ 1129885 h 1694661"/>
              <a:gd name="connsiteX72" fmla="*/ 1039906 w 1317812"/>
              <a:gd name="connsiteY72" fmla="*/ 1102991 h 1694661"/>
              <a:gd name="connsiteX73" fmla="*/ 959223 w 1317812"/>
              <a:gd name="connsiteY73" fmla="*/ 1040238 h 1694661"/>
              <a:gd name="connsiteX74" fmla="*/ 941294 w 1317812"/>
              <a:gd name="connsiteY74" fmla="*/ 1022308 h 1694661"/>
              <a:gd name="connsiteX75" fmla="*/ 869576 w 1317812"/>
              <a:gd name="connsiteY75" fmla="*/ 968520 h 1694661"/>
              <a:gd name="connsiteX76" fmla="*/ 833718 w 1317812"/>
              <a:gd name="connsiteY76" fmla="*/ 932661 h 1694661"/>
              <a:gd name="connsiteX77" fmla="*/ 824753 w 1317812"/>
              <a:gd name="connsiteY77" fmla="*/ 905767 h 1694661"/>
              <a:gd name="connsiteX78" fmla="*/ 806823 w 1317812"/>
              <a:gd name="connsiteY78" fmla="*/ 887838 h 1694661"/>
              <a:gd name="connsiteX79" fmla="*/ 824753 w 1317812"/>
              <a:gd name="connsiteY79" fmla="*/ 869908 h 1694661"/>
              <a:gd name="connsiteX80" fmla="*/ 842682 w 1317812"/>
              <a:gd name="connsiteY80" fmla="*/ 843014 h 1694661"/>
              <a:gd name="connsiteX81" fmla="*/ 869576 w 1317812"/>
              <a:gd name="connsiteY81" fmla="*/ 825085 h 1694661"/>
              <a:gd name="connsiteX82" fmla="*/ 914400 w 1317812"/>
              <a:gd name="connsiteY82" fmla="*/ 780261 h 1694661"/>
              <a:gd name="connsiteX83" fmla="*/ 941294 w 1317812"/>
              <a:gd name="connsiteY83" fmla="*/ 762332 h 1694661"/>
              <a:gd name="connsiteX84" fmla="*/ 977153 w 1317812"/>
              <a:gd name="connsiteY84" fmla="*/ 726473 h 1694661"/>
              <a:gd name="connsiteX85" fmla="*/ 1004047 w 1317812"/>
              <a:gd name="connsiteY85" fmla="*/ 708544 h 1694661"/>
              <a:gd name="connsiteX86" fmla="*/ 1021976 w 1317812"/>
              <a:gd name="connsiteY86" fmla="*/ 690614 h 1694661"/>
              <a:gd name="connsiteX87" fmla="*/ 1048870 w 1317812"/>
              <a:gd name="connsiteY87" fmla="*/ 681649 h 1694661"/>
              <a:gd name="connsiteX88" fmla="*/ 1066800 w 1317812"/>
              <a:gd name="connsiteY88" fmla="*/ 663720 h 1694661"/>
              <a:gd name="connsiteX89" fmla="*/ 1120588 w 1317812"/>
              <a:gd name="connsiteY89" fmla="*/ 636826 h 1694661"/>
              <a:gd name="connsiteX90" fmla="*/ 1138518 w 1317812"/>
              <a:gd name="connsiteY90" fmla="*/ 618896 h 1694661"/>
              <a:gd name="connsiteX91" fmla="*/ 1192306 w 1317812"/>
              <a:gd name="connsiteY91" fmla="*/ 583038 h 1694661"/>
              <a:gd name="connsiteX92" fmla="*/ 1219200 w 1317812"/>
              <a:gd name="connsiteY92" fmla="*/ 565108 h 1694661"/>
              <a:gd name="connsiteX93" fmla="*/ 1255059 w 1317812"/>
              <a:gd name="connsiteY93" fmla="*/ 547179 h 1694661"/>
              <a:gd name="connsiteX94" fmla="*/ 1272988 w 1317812"/>
              <a:gd name="connsiteY94" fmla="*/ 529249 h 1694661"/>
              <a:gd name="connsiteX95" fmla="*/ 1317812 w 1317812"/>
              <a:gd name="connsiteY95" fmla="*/ 493391 h 1694661"/>
              <a:gd name="connsiteX96" fmla="*/ 1237129 w 1317812"/>
              <a:gd name="connsiteY96" fmla="*/ 448567 h 1694661"/>
              <a:gd name="connsiteX97" fmla="*/ 1183341 w 1317812"/>
              <a:gd name="connsiteY97" fmla="*/ 421673 h 1694661"/>
              <a:gd name="connsiteX98" fmla="*/ 1138518 w 1317812"/>
              <a:gd name="connsiteY98" fmla="*/ 376849 h 1694661"/>
              <a:gd name="connsiteX99" fmla="*/ 1084729 w 1317812"/>
              <a:gd name="connsiteY99" fmla="*/ 340991 h 1694661"/>
              <a:gd name="connsiteX100" fmla="*/ 1030941 w 1317812"/>
              <a:gd name="connsiteY100" fmla="*/ 296167 h 1694661"/>
              <a:gd name="connsiteX101" fmla="*/ 1013012 w 1317812"/>
              <a:gd name="connsiteY101" fmla="*/ 269273 h 1694661"/>
              <a:gd name="connsiteX102" fmla="*/ 968188 w 1317812"/>
              <a:gd name="connsiteY102" fmla="*/ 224449 h 1694661"/>
              <a:gd name="connsiteX103" fmla="*/ 932329 w 1317812"/>
              <a:gd name="connsiteY103" fmla="*/ 179626 h 1694661"/>
              <a:gd name="connsiteX104" fmla="*/ 914400 w 1317812"/>
              <a:gd name="connsiteY104" fmla="*/ 143767 h 1694661"/>
              <a:gd name="connsiteX105" fmla="*/ 896470 w 1317812"/>
              <a:gd name="connsiteY105" fmla="*/ 125838 h 1694661"/>
              <a:gd name="connsiteX106" fmla="*/ 878541 w 1317812"/>
              <a:gd name="connsiteY106" fmla="*/ 72049 h 1694661"/>
              <a:gd name="connsiteX107" fmla="*/ 842682 w 1317812"/>
              <a:gd name="connsiteY107" fmla="*/ 27226 h 1694661"/>
              <a:gd name="connsiteX108" fmla="*/ 833718 w 1317812"/>
              <a:gd name="connsiteY108" fmla="*/ 332 h 1694661"/>
              <a:gd name="connsiteX109" fmla="*/ 806823 w 1317812"/>
              <a:gd name="connsiteY109" fmla="*/ 18261 h 1694661"/>
              <a:gd name="connsiteX110" fmla="*/ 762000 w 1317812"/>
              <a:gd name="connsiteY110" fmla="*/ 63085 h 1694661"/>
              <a:gd name="connsiteX111" fmla="*/ 717176 w 1317812"/>
              <a:gd name="connsiteY111" fmla="*/ 116873 h 1694661"/>
              <a:gd name="connsiteX112" fmla="*/ 672353 w 1317812"/>
              <a:gd name="connsiteY112" fmla="*/ 152732 h 1694661"/>
              <a:gd name="connsiteX113" fmla="*/ 654423 w 1317812"/>
              <a:gd name="connsiteY113" fmla="*/ 179626 h 1694661"/>
              <a:gd name="connsiteX114" fmla="*/ 600635 w 1317812"/>
              <a:gd name="connsiteY114" fmla="*/ 224449 h 1694661"/>
              <a:gd name="connsiteX115" fmla="*/ 582706 w 1317812"/>
              <a:gd name="connsiteY115" fmla="*/ 251344 h 1694661"/>
              <a:gd name="connsiteX116" fmla="*/ 564776 w 1317812"/>
              <a:gd name="connsiteY116" fmla="*/ 269273 h 1694661"/>
              <a:gd name="connsiteX117" fmla="*/ 519953 w 1317812"/>
              <a:gd name="connsiteY117" fmla="*/ 323061 h 1694661"/>
              <a:gd name="connsiteX118" fmla="*/ 546847 w 1317812"/>
              <a:gd name="connsiteY118" fmla="*/ 340991 h 1694661"/>
              <a:gd name="connsiteX119" fmla="*/ 645459 w 1317812"/>
              <a:gd name="connsiteY119" fmla="*/ 349955 h 1694661"/>
              <a:gd name="connsiteX120" fmla="*/ 672353 w 1317812"/>
              <a:gd name="connsiteY120" fmla="*/ 305132 h 16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317812" h="1694661">
                <a:moveTo>
                  <a:pt x="672353" y="305132"/>
                </a:moveTo>
                <a:lnTo>
                  <a:pt x="672353" y="305132"/>
                </a:lnTo>
                <a:cubicBezTo>
                  <a:pt x="667692" y="310570"/>
                  <a:pt x="601153" y="391446"/>
                  <a:pt x="582706" y="403744"/>
                </a:cubicBezTo>
                <a:lnTo>
                  <a:pt x="555812" y="421673"/>
                </a:lnTo>
                <a:cubicBezTo>
                  <a:pt x="521279" y="473470"/>
                  <a:pt x="557473" y="426652"/>
                  <a:pt x="510988" y="466496"/>
                </a:cubicBezTo>
                <a:cubicBezTo>
                  <a:pt x="510965" y="466516"/>
                  <a:pt x="466176" y="511309"/>
                  <a:pt x="457200" y="520285"/>
                </a:cubicBezTo>
                <a:cubicBezTo>
                  <a:pt x="451223" y="526262"/>
                  <a:pt x="446302" y="533526"/>
                  <a:pt x="439270" y="538214"/>
                </a:cubicBezTo>
                <a:lnTo>
                  <a:pt x="412376" y="556144"/>
                </a:lnTo>
                <a:cubicBezTo>
                  <a:pt x="376518" y="609932"/>
                  <a:pt x="415364" y="559132"/>
                  <a:pt x="367553" y="600967"/>
                </a:cubicBezTo>
                <a:cubicBezTo>
                  <a:pt x="351651" y="614881"/>
                  <a:pt x="337670" y="630850"/>
                  <a:pt x="322729" y="645791"/>
                </a:cubicBezTo>
                <a:cubicBezTo>
                  <a:pt x="313764" y="654756"/>
                  <a:pt x="307862" y="668676"/>
                  <a:pt x="295835" y="672685"/>
                </a:cubicBezTo>
                <a:lnTo>
                  <a:pt x="268941" y="681649"/>
                </a:lnTo>
                <a:cubicBezTo>
                  <a:pt x="233085" y="735436"/>
                  <a:pt x="271928" y="684640"/>
                  <a:pt x="224118" y="726473"/>
                </a:cubicBezTo>
                <a:cubicBezTo>
                  <a:pt x="224072" y="726513"/>
                  <a:pt x="173933" y="776658"/>
                  <a:pt x="161365" y="789226"/>
                </a:cubicBezTo>
                <a:cubicBezTo>
                  <a:pt x="155388" y="795203"/>
                  <a:pt x="150467" y="802467"/>
                  <a:pt x="143435" y="807155"/>
                </a:cubicBezTo>
                <a:lnTo>
                  <a:pt x="116541" y="825085"/>
                </a:lnTo>
                <a:cubicBezTo>
                  <a:pt x="110565" y="834050"/>
                  <a:pt x="105343" y="843566"/>
                  <a:pt x="98612" y="851979"/>
                </a:cubicBezTo>
                <a:cubicBezTo>
                  <a:pt x="79662" y="875666"/>
                  <a:pt x="51467" y="889385"/>
                  <a:pt x="26894" y="905767"/>
                </a:cubicBezTo>
                <a:lnTo>
                  <a:pt x="0" y="923696"/>
                </a:lnTo>
                <a:cubicBezTo>
                  <a:pt x="8965" y="926684"/>
                  <a:pt x="18791" y="927799"/>
                  <a:pt x="26894" y="932661"/>
                </a:cubicBezTo>
                <a:cubicBezTo>
                  <a:pt x="44591" y="943280"/>
                  <a:pt x="79571" y="1001046"/>
                  <a:pt x="80682" y="1004379"/>
                </a:cubicBezTo>
                <a:cubicBezTo>
                  <a:pt x="83670" y="1013344"/>
                  <a:pt x="85421" y="1022821"/>
                  <a:pt x="89647" y="1031273"/>
                </a:cubicBezTo>
                <a:cubicBezTo>
                  <a:pt x="100957" y="1053893"/>
                  <a:pt x="108828" y="1059419"/>
                  <a:pt x="125506" y="1076096"/>
                </a:cubicBezTo>
                <a:cubicBezTo>
                  <a:pt x="128494" y="1085061"/>
                  <a:pt x="130244" y="1094539"/>
                  <a:pt x="134470" y="1102991"/>
                </a:cubicBezTo>
                <a:cubicBezTo>
                  <a:pt x="139288" y="1112628"/>
                  <a:pt x="148156" y="1119982"/>
                  <a:pt x="152400" y="1129885"/>
                </a:cubicBezTo>
                <a:cubicBezTo>
                  <a:pt x="157254" y="1141210"/>
                  <a:pt x="157825" y="1153943"/>
                  <a:pt x="161365" y="1165744"/>
                </a:cubicBezTo>
                <a:cubicBezTo>
                  <a:pt x="166796" y="1183846"/>
                  <a:pt x="171618" y="1202262"/>
                  <a:pt x="179294" y="1219532"/>
                </a:cubicBezTo>
                <a:cubicBezTo>
                  <a:pt x="183670" y="1229378"/>
                  <a:pt x="192405" y="1236789"/>
                  <a:pt x="197223" y="1246426"/>
                </a:cubicBezTo>
                <a:cubicBezTo>
                  <a:pt x="234334" y="1320648"/>
                  <a:pt x="172739" y="1223149"/>
                  <a:pt x="224118" y="1300214"/>
                </a:cubicBezTo>
                <a:cubicBezTo>
                  <a:pt x="228201" y="1314504"/>
                  <a:pt x="251707" y="1400217"/>
                  <a:pt x="259976" y="1416755"/>
                </a:cubicBezTo>
                <a:cubicBezTo>
                  <a:pt x="265953" y="1428708"/>
                  <a:pt x="272642" y="1440331"/>
                  <a:pt x="277906" y="1452614"/>
                </a:cubicBezTo>
                <a:cubicBezTo>
                  <a:pt x="287945" y="1476039"/>
                  <a:pt x="288256" y="1490104"/>
                  <a:pt x="295835" y="1515367"/>
                </a:cubicBezTo>
                <a:cubicBezTo>
                  <a:pt x="301266" y="1533469"/>
                  <a:pt x="310059" y="1550623"/>
                  <a:pt x="313765" y="1569155"/>
                </a:cubicBezTo>
                <a:cubicBezTo>
                  <a:pt x="326436" y="1632516"/>
                  <a:pt x="317909" y="1599517"/>
                  <a:pt x="340659" y="1667767"/>
                </a:cubicBezTo>
                <a:lnTo>
                  <a:pt x="349623" y="1694661"/>
                </a:lnTo>
                <a:cubicBezTo>
                  <a:pt x="380578" y="1663707"/>
                  <a:pt x="376578" y="1670243"/>
                  <a:pt x="403412" y="1631908"/>
                </a:cubicBezTo>
                <a:cubicBezTo>
                  <a:pt x="450716" y="1564331"/>
                  <a:pt x="421382" y="1596007"/>
                  <a:pt x="457200" y="1560191"/>
                </a:cubicBezTo>
                <a:cubicBezTo>
                  <a:pt x="460188" y="1551226"/>
                  <a:pt x="461576" y="1541557"/>
                  <a:pt x="466165" y="1533296"/>
                </a:cubicBezTo>
                <a:cubicBezTo>
                  <a:pt x="476630" y="1514459"/>
                  <a:pt x="495209" y="1499950"/>
                  <a:pt x="502023" y="1479508"/>
                </a:cubicBezTo>
                <a:cubicBezTo>
                  <a:pt x="513661" y="1444596"/>
                  <a:pt x="504306" y="1459296"/>
                  <a:pt x="528918" y="1434685"/>
                </a:cubicBezTo>
                <a:lnTo>
                  <a:pt x="546847" y="1380896"/>
                </a:lnTo>
                <a:cubicBezTo>
                  <a:pt x="549835" y="1371931"/>
                  <a:pt x="553520" y="1363170"/>
                  <a:pt x="555812" y="1354002"/>
                </a:cubicBezTo>
                <a:lnTo>
                  <a:pt x="564776" y="1318144"/>
                </a:lnTo>
                <a:cubicBezTo>
                  <a:pt x="561788" y="1288261"/>
                  <a:pt x="560059" y="1258226"/>
                  <a:pt x="555812" y="1228496"/>
                </a:cubicBezTo>
                <a:cubicBezTo>
                  <a:pt x="547933" y="1173338"/>
                  <a:pt x="540360" y="1212097"/>
                  <a:pt x="555812" y="1165744"/>
                </a:cubicBezTo>
                <a:cubicBezTo>
                  <a:pt x="567765" y="1183673"/>
                  <a:pt x="576433" y="1204296"/>
                  <a:pt x="591670" y="1219532"/>
                </a:cubicBezTo>
                <a:cubicBezTo>
                  <a:pt x="627777" y="1255637"/>
                  <a:pt x="604687" y="1230583"/>
                  <a:pt x="654423" y="1300214"/>
                </a:cubicBezTo>
                <a:lnTo>
                  <a:pt x="672353" y="1354002"/>
                </a:lnTo>
                <a:cubicBezTo>
                  <a:pt x="675341" y="1362967"/>
                  <a:pt x="674636" y="1374214"/>
                  <a:pt x="681318" y="1380896"/>
                </a:cubicBezTo>
                <a:lnTo>
                  <a:pt x="699247" y="1398826"/>
                </a:lnTo>
                <a:cubicBezTo>
                  <a:pt x="702118" y="1410309"/>
                  <a:pt x="710748" y="1448723"/>
                  <a:pt x="717176" y="1461579"/>
                </a:cubicBezTo>
                <a:cubicBezTo>
                  <a:pt x="721994" y="1471216"/>
                  <a:pt x="729129" y="1479508"/>
                  <a:pt x="735106" y="1488473"/>
                </a:cubicBezTo>
                <a:lnTo>
                  <a:pt x="762000" y="1569155"/>
                </a:lnTo>
                <a:lnTo>
                  <a:pt x="770965" y="1596049"/>
                </a:lnTo>
                <a:cubicBezTo>
                  <a:pt x="773953" y="1605014"/>
                  <a:pt x="773247" y="1616262"/>
                  <a:pt x="779929" y="1622944"/>
                </a:cubicBezTo>
                <a:lnTo>
                  <a:pt x="797859" y="1640873"/>
                </a:lnTo>
                <a:cubicBezTo>
                  <a:pt x="849086" y="1623797"/>
                  <a:pt x="806397" y="1645995"/>
                  <a:pt x="833718" y="1605014"/>
                </a:cubicBezTo>
                <a:cubicBezTo>
                  <a:pt x="840751" y="1594465"/>
                  <a:pt x="852496" y="1587860"/>
                  <a:pt x="860612" y="1578120"/>
                </a:cubicBezTo>
                <a:cubicBezTo>
                  <a:pt x="917165" y="1510256"/>
                  <a:pt x="844301" y="1585468"/>
                  <a:pt x="896470" y="1533296"/>
                </a:cubicBezTo>
                <a:cubicBezTo>
                  <a:pt x="899458" y="1524331"/>
                  <a:pt x="900573" y="1514505"/>
                  <a:pt x="905435" y="1506402"/>
                </a:cubicBezTo>
                <a:cubicBezTo>
                  <a:pt x="909784" y="1499155"/>
                  <a:pt x="918085" y="1495073"/>
                  <a:pt x="923365" y="1488473"/>
                </a:cubicBezTo>
                <a:cubicBezTo>
                  <a:pt x="930096" y="1480060"/>
                  <a:pt x="934564" y="1469992"/>
                  <a:pt x="941294" y="1461579"/>
                </a:cubicBezTo>
                <a:cubicBezTo>
                  <a:pt x="946574" y="1454979"/>
                  <a:pt x="954152" y="1450411"/>
                  <a:pt x="959223" y="1443649"/>
                </a:cubicBezTo>
                <a:cubicBezTo>
                  <a:pt x="972152" y="1426410"/>
                  <a:pt x="979845" y="1405098"/>
                  <a:pt x="995082" y="1389861"/>
                </a:cubicBezTo>
                <a:cubicBezTo>
                  <a:pt x="1007035" y="1377908"/>
                  <a:pt x="1014904" y="1359347"/>
                  <a:pt x="1030941" y="1354002"/>
                </a:cubicBezTo>
                <a:lnTo>
                  <a:pt x="1084729" y="1336073"/>
                </a:lnTo>
                <a:cubicBezTo>
                  <a:pt x="1090706" y="1330097"/>
                  <a:pt x="1095099" y="1321924"/>
                  <a:pt x="1102659" y="1318144"/>
                </a:cubicBezTo>
                <a:cubicBezTo>
                  <a:pt x="1119563" y="1309692"/>
                  <a:pt x="1156447" y="1300214"/>
                  <a:pt x="1156447" y="1300214"/>
                </a:cubicBezTo>
                <a:cubicBezTo>
                  <a:pt x="1159435" y="1291249"/>
                  <a:pt x="1165412" y="1282770"/>
                  <a:pt x="1165412" y="1273320"/>
                </a:cubicBezTo>
                <a:cubicBezTo>
                  <a:pt x="1165412" y="1263870"/>
                  <a:pt x="1160673" y="1254878"/>
                  <a:pt x="1156447" y="1246426"/>
                </a:cubicBezTo>
                <a:cubicBezTo>
                  <a:pt x="1142481" y="1218493"/>
                  <a:pt x="1139350" y="1222448"/>
                  <a:pt x="1120588" y="1201602"/>
                </a:cubicBezTo>
                <a:cubicBezTo>
                  <a:pt x="1099338" y="1177991"/>
                  <a:pt x="1077950" y="1154470"/>
                  <a:pt x="1057835" y="1129885"/>
                </a:cubicBezTo>
                <a:cubicBezTo>
                  <a:pt x="1051012" y="1121546"/>
                  <a:pt x="1047878" y="1110238"/>
                  <a:pt x="1039906" y="1102991"/>
                </a:cubicBezTo>
                <a:cubicBezTo>
                  <a:pt x="1014695" y="1080072"/>
                  <a:pt x="983314" y="1064331"/>
                  <a:pt x="959223" y="1040238"/>
                </a:cubicBezTo>
                <a:cubicBezTo>
                  <a:pt x="953247" y="1034261"/>
                  <a:pt x="948056" y="1027379"/>
                  <a:pt x="941294" y="1022308"/>
                </a:cubicBezTo>
                <a:cubicBezTo>
                  <a:pt x="860191" y="961480"/>
                  <a:pt x="910699" y="1009641"/>
                  <a:pt x="869576" y="968520"/>
                </a:cubicBezTo>
                <a:cubicBezTo>
                  <a:pt x="845673" y="896805"/>
                  <a:pt x="881528" y="980471"/>
                  <a:pt x="833718" y="932661"/>
                </a:cubicBezTo>
                <a:cubicBezTo>
                  <a:pt x="827036" y="925979"/>
                  <a:pt x="829615" y="913870"/>
                  <a:pt x="824753" y="905767"/>
                </a:cubicBezTo>
                <a:cubicBezTo>
                  <a:pt x="820404" y="898520"/>
                  <a:pt x="812800" y="893814"/>
                  <a:pt x="806823" y="887838"/>
                </a:cubicBezTo>
                <a:cubicBezTo>
                  <a:pt x="812800" y="881861"/>
                  <a:pt x="819473" y="876508"/>
                  <a:pt x="824753" y="869908"/>
                </a:cubicBezTo>
                <a:cubicBezTo>
                  <a:pt x="831484" y="861495"/>
                  <a:pt x="835064" y="850632"/>
                  <a:pt x="842682" y="843014"/>
                </a:cubicBezTo>
                <a:cubicBezTo>
                  <a:pt x="850300" y="835396"/>
                  <a:pt x="861468" y="832180"/>
                  <a:pt x="869576" y="825085"/>
                </a:cubicBezTo>
                <a:cubicBezTo>
                  <a:pt x="885478" y="811171"/>
                  <a:pt x="898498" y="794175"/>
                  <a:pt x="914400" y="780261"/>
                </a:cubicBezTo>
                <a:cubicBezTo>
                  <a:pt x="922508" y="773166"/>
                  <a:pt x="933114" y="769344"/>
                  <a:pt x="941294" y="762332"/>
                </a:cubicBezTo>
                <a:cubicBezTo>
                  <a:pt x="954129" y="751331"/>
                  <a:pt x="963088" y="735850"/>
                  <a:pt x="977153" y="726473"/>
                </a:cubicBezTo>
                <a:cubicBezTo>
                  <a:pt x="986118" y="720497"/>
                  <a:pt x="995634" y="715275"/>
                  <a:pt x="1004047" y="708544"/>
                </a:cubicBezTo>
                <a:cubicBezTo>
                  <a:pt x="1010647" y="703264"/>
                  <a:pt x="1014729" y="694963"/>
                  <a:pt x="1021976" y="690614"/>
                </a:cubicBezTo>
                <a:cubicBezTo>
                  <a:pt x="1030079" y="685752"/>
                  <a:pt x="1039905" y="684637"/>
                  <a:pt x="1048870" y="681649"/>
                </a:cubicBezTo>
                <a:cubicBezTo>
                  <a:pt x="1054847" y="675673"/>
                  <a:pt x="1059552" y="668068"/>
                  <a:pt x="1066800" y="663720"/>
                </a:cubicBezTo>
                <a:cubicBezTo>
                  <a:pt x="1133074" y="623956"/>
                  <a:pt x="1052586" y="691227"/>
                  <a:pt x="1120588" y="636826"/>
                </a:cubicBezTo>
                <a:cubicBezTo>
                  <a:pt x="1127188" y="631546"/>
                  <a:pt x="1131756" y="623967"/>
                  <a:pt x="1138518" y="618896"/>
                </a:cubicBezTo>
                <a:cubicBezTo>
                  <a:pt x="1155757" y="605967"/>
                  <a:pt x="1174377" y="594991"/>
                  <a:pt x="1192306" y="583038"/>
                </a:cubicBezTo>
                <a:cubicBezTo>
                  <a:pt x="1201271" y="577061"/>
                  <a:pt x="1209563" y="569926"/>
                  <a:pt x="1219200" y="565108"/>
                </a:cubicBezTo>
                <a:lnTo>
                  <a:pt x="1255059" y="547179"/>
                </a:lnTo>
                <a:cubicBezTo>
                  <a:pt x="1261035" y="541202"/>
                  <a:pt x="1266388" y="534529"/>
                  <a:pt x="1272988" y="529249"/>
                </a:cubicBezTo>
                <a:cubicBezTo>
                  <a:pt x="1329544" y="484003"/>
                  <a:pt x="1274511" y="536690"/>
                  <a:pt x="1317812" y="493391"/>
                </a:cubicBezTo>
                <a:cubicBezTo>
                  <a:pt x="1233410" y="408985"/>
                  <a:pt x="1368752" y="536314"/>
                  <a:pt x="1237129" y="448567"/>
                </a:cubicBezTo>
                <a:cubicBezTo>
                  <a:pt x="1202372" y="425396"/>
                  <a:pt x="1220456" y="434045"/>
                  <a:pt x="1183341" y="421673"/>
                </a:cubicBezTo>
                <a:cubicBezTo>
                  <a:pt x="1168400" y="406732"/>
                  <a:pt x="1156099" y="388570"/>
                  <a:pt x="1138518" y="376849"/>
                </a:cubicBezTo>
                <a:cubicBezTo>
                  <a:pt x="1120588" y="364896"/>
                  <a:pt x="1099966" y="356229"/>
                  <a:pt x="1084729" y="340991"/>
                </a:cubicBezTo>
                <a:cubicBezTo>
                  <a:pt x="1056235" y="312496"/>
                  <a:pt x="1073562" y="328132"/>
                  <a:pt x="1030941" y="296167"/>
                </a:cubicBezTo>
                <a:cubicBezTo>
                  <a:pt x="1024965" y="287202"/>
                  <a:pt x="1020107" y="277381"/>
                  <a:pt x="1013012" y="269273"/>
                </a:cubicBezTo>
                <a:cubicBezTo>
                  <a:pt x="999098" y="253371"/>
                  <a:pt x="979909" y="242031"/>
                  <a:pt x="968188" y="224449"/>
                </a:cubicBezTo>
                <a:cubicBezTo>
                  <a:pt x="945571" y="190522"/>
                  <a:pt x="957878" y="205173"/>
                  <a:pt x="932329" y="179626"/>
                </a:cubicBezTo>
                <a:cubicBezTo>
                  <a:pt x="926353" y="167673"/>
                  <a:pt x="921813" y="154886"/>
                  <a:pt x="914400" y="143767"/>
                </a:cubicBezTo>
                <a:cubicBezTo>
                  <a:pt x="909712" y="136734"/>
                  <a:pt x="900250" y="133398"/>
                  <a:pt x="896470" y="125838"/>
                </a:cubicBezTo>
                <a:cubicBezTo>
                  <a:pt x="888018" y="108934"/>
                  <a:pt x="889024" y="87774"/>
                  <a:pt x="878541" y="72049"/>
                </a:cubicBezTo>
                <a:cubicBezTo>
                  <a:pt x="855924" y="38122"/>
                  <a:pt x="868231" y="52773"/>
                  <a:pt x="842682" y="27226"/>
                </a:cubicBezTo>
                <a:cubicBezTo>
                  <a:pt x="839694" y="18261"/>
                  <a:pt x="842885" y="2624"/>
                  <a:pt x="833718" y="332"/>
                </a:cubicBezTo>
                <a:cubicBezTo>
                  <a:pt x="823265" y="-2281"/>
                  <a:pt x="814932" y="11166"/>
                  <a:pt x="806823" y="18261"/>
                </a:cubicBezTo>
                <a:cubicBezTo>
                  <a:pt x="790921" y="32175"/>
                  <a:pt x="775914" y="47183"/>
                  <a:pt x="762000" y="63085"/>
                </a:cubicBezTo>
                <a:cubicBezTo>
                  <a:pt x="724033" y="106475"/>
                  <a:pt x="766990" y="75362"/>
                  <a:pt x="717176" y="116873"/>
                </a:cubicBezTo>
                <a:cubicBezTo>
                  <a:pt x="689214" y="140175"/>
                  <a:pt x="693221" y="126647"/>
                  <a:pt x="672353" y="152732"/>
                </a:cubicBezTo>
                <a:cubicBezTo>
                  <a:pt x="665622" y="161145"/>
                  <a:pt x="662042" y="172007"/>
                  <a:pt x="654423" y="179626"/>
                </a:cubicBezTo>
                <a:cubicBezTo>
                  <a:pt x="619570" y="214479"/>
                  <a:pt x="624736" y="194322"/>
                  <a:pt x="600635" y="224449"/>
                </a:cubicBezTo>
                <a:cubicBezTo>
                  <a:pt x="593904" y="232862"/>
                  <a:pt x="589437" y="242931"/>
                  <a:pt x="582706" y="251344"/>
                </a:cubicBezTo>
                <a:cubicBezTo>
                  <a:pt x="577426" y="257944"/>
                  <a:pt x="570056" y="262673"/>
                  <a:pt x="564776" y="269273"/>
                </a:cubicBezTo>
                <a:cubicBezTo>
                  <a:pt x="514846" y="331684"/>
                  <a:pt x="583846" y="259168"/>
                  <a:pt x="519953" y="323061"/>
                </a:cubicBezTo>
                <a:cubicBezTo>
                  <a:pt x="528918" y="329038"/>
                  <a:pt x="537210" y="336173"/>
                  <a:pt x="546847" y="340991"/>
                </a:cubicBezTo>
                <a:cubicBezTo>
                  <a:pt x="579893" y="357514"/>
                  <a:pt x="606102" y="349955"/>
                  <a:pt x="645459" y="349955"/>
                </a:cubicBezTo>
                <a:lnTo>
                  <a:pt x="672353" y="305132"/>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4A877335-F842-6C45-B003-3538C561C3D1}"/>
              </a:ext>
            </a:extLst>
          </p:cNvPr>
          <p:cNvSpPr/>
          <p:nvPr/>
        </p:nvSpPr>
        <p:spPr>
          <a:xfrm rot="1970321">
            <a:off x="5107641" y="3298680"/>
            <a:ext cx="1317812" cy="1694661"/>
          </a:xfrm>
          <a:custGeom>
            <a:avLst/>
            <a:gdLst>
              <a:gd name="connsiteX0" fmla="*/ 672353 w 1317812"/>
              <a:gd name="connsiteY0" fmla="*/ 305132 h 1694661"/>
              <a:gd name="connsiteX1" fmla="*/ 672353 w 1317812"/>
              <a:gd name="connsiteY1" fmla="*/ 305132 h 1694661"/>
              <a:gd name="connsiteX2" fmla="*/ 582706 w 1317812"/>
              <a:gd name="connsiteY2" fmla="*/ 403744 h 1694661"/>
              <a:gd name="connsiteX3" fmla="*/ 555812 w 1317812"/>
              <a:gd name="connsiteY3" fmla="*/ 421673 h 1694661"/>
              <a:gd name="connsiteX4" fmla="*/ 510988 w 1317812"/>
              <a:gd name="connsiteY4" fmla="*/ 466496 h 1694661"/>
              <a:gd name="connsiteX5" fmla="*/ 457200 w 1317812"/>
              <a:gd name="connsiteY5" fmla="*/ 520285 h 1694661"/>
              <a:gd name="connsiteX6" fmla="*/ 439270 w 1317812"/>
              <a:gd name="connsiteY6" fmla="*/ 538214 h 1694661"/>
              <a:gd name="connsiteX7" fmla="*/ 412376 w 1317812"/>
              <a:gd name="connsiteY7" fmla="*/ 556144 h 1694661"/>
              <a:gd name="connsiteX8" fmla="*/ 367553 w 1317812"/>
              <a:gd name="connsiteY8" fmla="*/ 600967 h 1694661"/>
              <a:gd name="connsiteX9" fmla="*/ 322729 w 1317812"/>
              <a:gd name="connsiteY9" fmla="*/ 645791 h 1694661"/>
              <a:gd name="connsiteX10" fmla="*/ 295835 w 1317812"/>
              <a:gd name="connsiteY10" fmla="*/ 672685 h 1694661"/>
              <a:gd name="connsiteX11" fmla="*/ 268941 w 1317812"/>
              <a:gd name="connsiteY11" fmla="*/ 681649 h 1694661"/>
              <a:gd name="connsiteX12" fmla="*/ 224118 w 1317812"/>
              <a:gd name="connsiteY12" fmla="*/ 726473 h 1694661"/>
              <a:gd name="connsiteX13" fmla="*/ 161365 w 1317812"/>
              <a:gd name="connsiteY13" fmla="*/ 789226 h 1694661"/>
              <a:gd name="connsiteX14" fmla="*/ 143435 w 1317812"/>
              <a:gd name="connsiteY14" fmla="*/ 807155 h 1694661"/>
              <a:gd name="connsiteX15" fmla="*/ 116541 w 1317812"/>
              <a:gd name="connsiteY15" fmla="*/ 825085 h 1694661"/>
              <a:gd name="connsiteX16" fmla="*/ 98612 w 1317812"/>
              <a:gd name="connsiteY16" fmla="*/ 851979 h 1694661"/>
              <a:gd name="connsiteX17" fmla="*/ 26894 w 1317812"/>
              <a:gd name="connsiteY17" fmla="*/ 905767 h 1694661"/>
              <a:gd name="connsiteX18" fmla="*/ 0 w 1317812"/>
              <a:gd name="connsiteY18" fmla="*/ 923696 h 1694661"/>
              <a:gd name="connsiteX19" fmla="*/ 26894 w 1317812"/>
              <a:gd name="connsiteY19" fmla="*/ 932661 h 1694661"/>
              <a:gd name="connsiteX20" fmla="*/ 80682 w 1317812"/>
              <a:gd name="connsiteY20" fmla="*/ 1004379 h 1694661"/>
              <a:gd name="connsiteX21" fmla="*/ 89647 w 1317812"/>
              <a:gd name="connsiteY21" fmla="*/ 1031273 h 1694661"/>
              <a:gd name="connsiteX22" fmla="*/ 125506 w 1317812"/>
              <a:gd name="connsiteY22" fmla="*/ 1076096 h 1694661"/>
              <a:gd name="connsiteX23" fmla="*/ 134470 w 1317812"/>
              <a:gd name="connsiteY23" fmla="*/ 1102991 h 1694661"/>
              <a:gd name="connsiteX24" fmla="*/ 152400 w 1317812"/>
              <a:gd name="connsiteY24" fmla="*/ 1129885 h 1694661"/>
              <a:gd name="connsiteX25" fmla="*/ 161365 w 1317812"/>
              <a:gd name="connsiteY25" fmla="*/ 1165744 h 1694661"/>
              <a:gd name="connsiteX26" fmla="*/ 179294 w 1317812"/>
              <a:gd name="connsiteY26" fmla="*/ 1219532 h 1694661"/>
              <a:gd name="connsiteX27" fmla="*/ 197223 w 1317812"/>
              <a:gd name="connsiteY27" fmla="*/ 1246426 h 1694661"/>
              <a:gd name="connsiteX28" fmla="*/ 224118 w 1317812"/>
              <a:gd name="connsiteY28" fmla="*/ 1300214 h 1694661"/>
              <a:gd name="connsiteX29" fmla="*/ 259976 w 1317812"/>
              <a:gd name="connsiteY29" fmla="*/ 1416755 h 1694661"/>
              <a:gd name="connsiteX30" fmla="*/ 277906 w 1317812"/>
              <a:gd name="connsiteY30" fmla="*/ 1452614 h 1694661"/>
              <a:gd name="connsiteX31" fmla="*/ 295835 w 1317812"/>
              <a:gd name="connsiteY31" fmla="*/ 1515367 h 1694661"/>
              <a:gd name="connsiteX32" fmla="*/ 313765 w 1317812"/>
              <a:gd name="connsiteY32" fmla="*/ 1569155 h 1694661"/>
              <a:gd name="connsiteX33" fmla="*/ 340659 w 1317812"/>
              <a:gd name="connsiteY33" fmla="*/ 1667767 h 1694661"/>
              <a:gd name="connsiteX34" fmla="*/ 349623 w 1317812"/>
              <a:gd name="connsiteY34" fmla="*/ 1694661 h 1694661"/>
              <a:gd name="connsiteX35" fmla="*/ 403412 w 1317812"/>
              <a:gd name="connsiteY35" fmla="*/ 1631908 h 1694661"/>
              <a:gd name="connsiteX36" fmla="*/ 457200 w 1317812"/>
              <a:gd name="connsiteY36" fmla="*/ 1560191 h 1694661"/>
              <a:gd name="connsiteX37" fmla="*/ 466165 w 1317812"/>
              <a:gd name="connsiteY37" fmla="*/ 1533296 h 1694661"/>
              <a:gd name="connsiteX38" fmla="*/ 502023 w 1317812"/>
              <a:gd name="connsiteY38" fmla="*/ 1479508 h 1694661"/>
              <a:gd name="connsiteX39" fmla="*/ 528918 w 1317812"/>
              <a:gd name="connsiteY39" fmla="*/ 1434685 h 1694661"/>
              <a:gd name="connsiteX40" fmla="*/ 546847 w 1317812"/>
              <a:gd name="connsiteY40" fmla="*/ 1380896 h 1694661"/>
              <a:gd name="connsiteX41" fmla="*/ 555812 w 1317812"/>
              <a:gd name="connsiteY41" fmla="*/ 1354002 h 1694661"/>
              <a:gd name="connsiteX42" fmla="*/ 564776 w 1317812"/>
              <a:gd name="connsiteY42" fmla="*/ 1318144 h 1694661"/>
              <a:gd name="connsiteX43" fmla="*/ 555812 w 1317812"/>
              <a:gd name="connsiteY43" fmla="*/ 1228496 h 1694661"/>
              <a:gd name="connsiteX44" fmla="*/ 555812 w 1317812"/>
              <a:gd name="connsiteY44" fmla="*/ 1165744 h 1694661"/>
              <a:gd name="connsiteX45" fmla="*/ 591670 w 1317812"/>
              <a:gd name="connsiteY45" fmla="*/ 1219532 h 1694661"/>
              <a:gd name="connsiteX46" fmla="*/ 654423 w 1317812"/>
              <a:gd name="connsiteY46" fmla="*/ 1300214 h 1694661"/>
              <a:gd name="connsiteX47" fmla="*/ 672353 w 1317812"/>
              <a:gd name="connsiteY47" fmla="*/ 1354002 h 1694661"/>
              <a:gd name="connsiteX48" fmla="*/ 681318 w 1317812"/>
              <a:gd name="connsiteY48" fmla="*/ 1380896 h 1694661"/>
              <a:gd name="connsiteX49" fmla="*/ 699247 w 1317812"/>
              <a:gd name="connsiteY49" fmla="*/ 1398826 h 1694661"/>
              <a:gd name="connsiteX50" fmla="*/ 717176 w 1317812"/>
              <a:gd name="connsiteY50" fmla="*/ 1461579 h 1694661"/>
              <a:gd name="connsiteX51" fmla="*/ 735106 w 1317812"/>
              <a:gd name="connsiteY51" fmla="*/ 1488473 h 1694661"/>
              <a:gd name="connsiteX52" fmla="*/ 762000 w 1317812"/>
              <a:gd name="connsiteY52" fmla="*/ 1569155 h 1694661"/>
              <a:gd name="connsiteX53" fmla="*/ 770965 w 1317812"/>
              <a:gd name="connsiteY53" fmla="*/ 1596049 h 1694661"/>
              <a:gd name="connsiteX54" fmla="*/ 779929 w 1317812"/>
              <a:gd name="connsiteY54" fmla="*/ 1622944 h 1694661"/>
              <a:gd name="connsiteX55" fmla="*/ 797859 w 1317812"/>
              <a:gd name="connsiteY55" fmla="*/ 1640873 h 1694661"/>
              <a:gd name="connsiteX56" fmla="*/ 833718 w 1317812"/>
              <a:gd name="connsiteY56" fmla="*/ 1605014 h 1694661"/>
              <a:gd name="connsiteX57" fmla="*/ 860612 w 1317812"/>
              <a:gd name="connsiteY57" fmla="*/ 1578120 h 1694661"/>
              <a:gd name="connsiteX58" fmla="*/ 896470 w 1317812"/>
              <a:gd name="connsiteY58" fmla="*/ 1533296 h 1694661"/>
              <a:gd name="connsiteX59" fmla="*/ 905435 w 1317812"/>
              <a:gd name="connsiteY59" fmla="*/ 1506402 h 1694661"/>
              <a:gd name="connsiteX60" fmla="*/ 923365 w 1317812"/>
              <a:gd name="connsiteY60" fmla="*/ 1488473 h 1694661"/>
              <a:gd name="connsiteX61" fmla="*/ 941294 w 1317812"/>
              <a:gd name="connsiteY61" fmla="*/ 1461579 h 1694661"/>
              <a:gd name="connsiteX62" fmla="*/ 959223 w 1317812"/>
              <a:gd name="connsiteY62" fmla="*/ 1443649 h 1694661"/>
              <a:gd name="connsiteX63" fmla="*/ 995082 w 1317812"/>
              <a:gd name="connsiteY63" fmla="*/ 1389861 h 1694661"/>
              <a:gd name="connsiteX64" fmla="*/ 1030941 w 1317812"/>
              <a:gd name="connsiteY64" fmla="*/ 1354002 h 1694661"/>
              <a:gd name="connsiteX65" fmla="*/ 1084729 w 1317812"/>
              <a:gd name="connsiteY65" fmla="*/ 1336073 h 1694661"/>
              <a:gd name="connsiteX66" fmla="*/ 1102659 w 1317812"/>
              <a:gd name="connsiteY66" fmla="*/ 1318144 h 1694661"/>
              <a:gd name="connsiteX67" fmla="*/ 1156447 w 1317812"/>
              <a:gd name="connsiteY67" fmla="*/ 1300214 h 1694661"/>
              <a:gd name="connsiteX68" fmla="*/ 1165412 w 1317812"/>
              <a:gd name="connsiteY68" fmla="*/ 1273320 h 1694661"/>
              <a:gd name="connsiteX69" fmla="*/ 1156447 w 1317812"/>
              <a:gd name="connsiteY69" fmla="*/ 1246426 h 1694661"/>
              <a:gd name="connsiteX70" fmla="*/ 1120588 w 1317812"/>
              <a:gd name="connsiteY70" fmla="*/ 1201602 h 1694661"/>
              <a:gd name="connsiteX71" fmla="*/ 1057835 w 1317812"/>
              <a:gd name="connsiteY71" fmla="*/ 1129885 h 1694661"/>
              <a:gd name="connsiteX72" fmla="*/ 1039906 w 1317812"/>
              <a:gd name="connsiteY72" fmla="*/ 1102991 h 1694661"/>
              <a:gd name="connsiteX73" fmla="*/ 959223 w 1317812"/>
              <a:gd name="connsiteY73" fmla="*/ 1040238 h 1694661"/>
              <a:gd name="connsiteX74" fmla="*/ 941294 w 1317812"/>
              <a:gd name="connsiteY74" fmla="*/ 1022308 h 1694661"/>
              <a:gd name="connsiteX75" fmla="*/ 869576 w 1317812"/>
              <a:gd name="connsiteY75" fmla="*/ 968520 h 1694661"/>
              <a:gd name="connsiteX76" fmla="*/ 833718 w 1317812"/>
              <a:gd name="connsiteY76" fmla="*/ 932661 h 1694661"/>
              <a:gd name="connsiteX77" fmla="*/ 824753 w 1317812"/>
              <a:gd name="connsiteY77" fmla="*/ 905767 h 1694661"/>
              <a:gd name="connsiteX78" fmla="*/ 806823 w 1317812"/>
              <a:gd name="connsiteY78" fmla="*/ 887838 h 1694661"/>
              <a:gd name="connsiteX79" fmla="*/ 824753 w 1317812"/>
              <a:gd name="connsiteY79" fmla="*/ 869908 h 1694661"/>
              <a:gd name="connsiteX80" fmla="*/ 842682 w 1317812"/>
              <a:gd name="connsiteY80" fmla="*/ 843014 h 1694661"/>
              <a:gd name="connsiteX81" fmla="*/ 869576 w 1317812"/>
              <a:gd name="connsiteY81" fmla="*/ 825085 h 1694661"/>
              <a:gd name="connsiteX82" fmla="*/ 914400 w 1317812"/>
              <a:gd name="connsiteY82" fmla="*/ 780261 h 1694661"/>
              <a:gd name="connsiteX83" fmla="*/ 941294 w 1317812"/>
              <a:gd name="connsiteY83" fmla="*/ 762332 h 1694661"/>
              <a:gd name="connsiteX84" fmla="*/ 977153 w 1317812"/>
              <a:gd name="connsiteY84" fmla="*/ 726473 h 1694661"/>
              <a:gd name="connsiteX85" fmla="*/ 1004047 w 1317812"/>
              <a:gd name="connsiteY85" fmla="*/ 708544 h 1694661"/>
              <a:gd name="connsiteX86" fmla="*/ 1021976 w 1317812"/>
              <a:gd name="connsiteY86" fmla="*/ 690614 h 1694661"/>
              <a:gd name="connsiteX87" fmla="*/ 1048870 w 1317812"/>
              <a:gd name="connsiteY87" fmla="*/ 681649 h 1694661"/>
              <a:gd name="connsiteX88" fmla="*/ 1066800 w 1317812"/>
              <a:gd name="connsiteY88" fmla="*/ 663720 h 1694661"/>
              <a:gd name="connsiteX89" fmla="*/ 1120588 w 1317812"/>
              <a:gd name="connsiteY89" fmla="*/ 636826 h 1694661"/>
              <a:gd name="connsiteX90" fmla="*/ 1138518 w 1317812"/>
              <a:gd name="connsiteY90" fmla="*/ 618896 h 1694661"/>
              <a:gd name="connsiteX91" fmla="*/ 1192306 w 1317812"/>
              <a:gd name="connsiteY91" fmla="*/ 583038 h 1694661"/>
              <a:gd name="connsiteX92" fmla="*/ 1219200 w 1317812"/>
              <a:gd name="connsiteY92" fmla="*/ 565108 h 1694661"/>
              <a:gd name="connsiteX93" fmla="*/ 1255059 w 1317812"/>
              <a:gd name="connsiteY93" fmla="*/ 547179 h 1694661"/>
              <a:gd name="connsiteX94" fmla="*/ 1272988 w 1317812"/>
              <a:gd name="connsiteY94" fmla="*/ 529249 h 1694661"/>
              <a:gd name="connsiteX95" fmla="*/ 1317812 w 1317812"/>
              <a:gd name="connsiteY95" fmla="*/ 493391 h 1694661"/>
              <a:gd name="connsiteX96" fmla="*/ 1237129 w 1317812"/>
              <a:gd name="connsiteY96" fmla="*/ 448567 h 1694661"/>
              <a:gd name="connsiteX97" fmla="*/ 1183341 w 1317812"/>
              <a:gd name="connsiteY97" fmla="*/ 421673 h 1694661"/>
              <a:gd name="connsiteX98" fmla="*/ 1138518 w 1317812"/>
              <a:gd name="connsiteY98" fmla="*/ 376849 h 1694661"/>
              <a:gd name="connsiteX99" fmla="*/ 1084729 w 1317812"/>
              <a:gd name="connsiteY99" fmla="*/ 340991 h 1694661"/>
              <a:gd name="connsiteX100" fmla="*/ 1030941 w 1317812"/>
              <a:gd name="connsiteY100" fmla="*/ 296167 h 1694661"/>
              <a:gd name="connsiteX101" fmla="*/ 1013012 w 1317812"/>
              <a:gd name="connsiteY101" fmla="*/ 269273 h 1694661"/>
              <a:gd name="connsiteX102" fmla="*/ 968188 w 1317812"/>
              <a:gd name="connsiteY102" fmla="*/ 224449 h 1694661"/>
              <a:gd name="connsiteX103" fmla="*/ 932329 w 1317812"/>
              <a:gd name="connsiteY103" fmla="*/ 179626 h 1694661"/>
              <a:gd name="connsiteX104" fmla="*/ 914400 w 1317812"/>
              <a:gd name="connsiteY104" fmla="*/ 143767 h 1694661"/>
              <a:gd name="connsiteX105" fmla="*/ 896470 w 1317812"/>
              <a:gd name="connsiteY105" fmla="*/ 125838 h 1694661"/>
              <a:gd name="connsiteX106" fmla="*/ 878541 w 1317812"/>
              <a:gd name="connsiteY106" fmla="*/ 72049 h 1694661"/>
              <a:gd name="connsiteX107" fmla="*/ 842682 w 1317812"/>
              <a:gd name="connsiteY107" fmla="*/ 27226 h 1694661"/>
              <a:gd name="connsiteX108" fmla="*/ 833718 w 1317812"/>
              <a:gd name="connsiteY108" fmla="*/ 332 h 1694661"/>
              <a:gd name="connsiteX109" fmla="*/ 806823 w 1317812"/>
              <a:gd name="connsiteY109" fmla="*/ 18261 h 1694661"/>
              <a:gd name="connsiteX110" fmla="*/ 762000 w 1317812"/>
              <a:gd name="connsiteY110" fmla="*/ 63085 h 1694661"/>
              <a:gd name="connsiteX111" fmla="*/ 717176 w 1317812"/>
              <a:gd name="connsiteY111" fmla="*/ 116873 h 1694661"/>
              <a:gd name="connsiteX112" fmla="*/ 672353 w 1317812"/>
              <a:gd name="connsiteY112" fmla="*/ 152732 h 1694661"/>
              <a:gd name="connsiteX113" fmla="*/ 654423 w 1317812"/>
              <a:gd name="connsiteY113" fmla="*/ 179626 h 1694661"/>
              <a:gd name="connsiteX114" fmla="*/ 600635 w 1317812"/>
              <a:gd name="connsiteY114" fmla="*/ 224449 h 1694661"/>
              <a:gd name="connsiteX115" fmla="*/ 582706 w 1317812"/>
              <a:gd name="connsiteY115" fmla="*/ 251344 h 1694661"/>
              <a:gd name="connsiteX116" fmla="*/ 564776 w 1317812"/>
              <a:gd name="connsiteY116" fmla="*/ 269273 h 1694661"/>
              <a:gd name="connsiteX117" fmla="*/ 519953 w 1317812"/>
              <a:gd name="connsiteY117" fmla="*/ 323061 h 1694661"/>
              <a:gd name="connsiteX118" fmla="*/ 546847 w 1317812"/>
              <a:gd name="connsiteY118" fmla="*/ 340991 h 1694661"/>
              <a:gd name="connsiteX119" fmla="*/ 645459 w 1317812"/>
              <a:gd name="connsiteY119" fmla="*/ 349955 h 1694661"/>
              <a:gd name="connsiteX120" fmla="*/ 672353 w 1317812"/>
              <a:gd name="connsiteY120" fmla="*/ 305132 h 16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317812" h="1694661">
                <a:moveTo>
                  <a:pt x="672353" y="305132"/>
                </a:moveTo>
                <a:lnTo>
                  <a:pt x="672353" y="305132"/>
                </a:lnTo>
                <a:cubicBezTo>
                  <a:pt x="667692" y="310570"/>
                  <a:pt x="601153" y="391446"/>
                  <a:pt x="582706" y="403744"/>
                </a:cubicBezTo>
                <a:lnTo>
                  <a:pt x="555812" y="421673"/>
                </a:lnTo>
                <a:cubicBezTo>
                  <a:pt x="521279" y="473470"/>
                  <a:pt x="557473" y="426652"/>
                  <a:pt x="510988" y="466496"/>
                </a:cubicBezTo>
                <a:cubicBezTo>
                  <a:pt x="510965" y="466516"/>
                  <a:pt x="466176" y="511309"/>
                  <a:pt x="457200" y="520285"/>
                </a:cubicBezTo>
                <a:cubicBezTo>
                  <a:pt x="451223" y="526262"/>
                  <a:pt x="446302" y="533526"/>
                  <a:pt x="439270" y="538214"/>
                </a:cubicBezTo>
                <a:lnTo>
                  <a:pt x="412376" y="556144"/>
                </a:lnTo>
                <a:cubicBezTo>
                  <a:pt x="376518" y="609932"/>
                  <a:pt x="415364" y="559132"/>
                  <a:pt x="367553" y="600967"/>
                </a:cubicBezTo>
                <a:cubicBezTo>
                  <a:pt x="351651" y="614881"/>
                  <a:pt x="337670" y="630850"/>
                  <a:pt x="322729" y="645791"/>
                </a:cubicBezTo>
                <a:cubicBezTo>
                  <a:pt x="313764" y="654756"/>
                  <a:pt x="307862" y="668676"/>
                  <a:pt x="295835" y="672685"/>
                </a:cubicBezTo>
                <a:lnTo>
                  <a:pt x="268941" y="681649"/>
                </a:lnTo>
                <a:cubicBezTo>
                  <a:pt x="233085" y="735436"/>
                  <a:pt x="271928" y="684640"/>
                  <a:pt x="224118" y="726473"/>
                </a:cubicBezTo>
                <a:cubicBezTo>
                  <a:pt x="224072" y="726513"/>
                  <a:pt x="173933" y="776658"/>
                  <a:pt x="161365" y="789226"/>
                </a:cubicBezTo>
                <a:cubicBezTo>
                  <a:pt x="155388" y="795203"/>
                  <a:pt x="150467" y="802467"/>
                  <a:pt x="143435" y="807155"/>
                </a:cubicBezTo>
                <a:lnTo>
                  <a:pt x="116541" y="825085"/>
                </a:lnTo>
                <a:cubicBezTo>
                  <a:pt x="110565" y="834050"/>
                  <a:pt x="105343" y="843566"/>
                  <a:pt x="98612" y="851979"/>
                </a:cubicBezTo>
                <a:cubicBezTo>
                  <a:pt x="79662" y="875666"/>
                  <a:pt x="51467" y="889385"/>
                  <a:pt x="26894" y="905767"/>
                </a:cubicBezTo>
                <a:lnTo>
                  <a:pt x="0" y="923696"/>
                </a:lnTo>
                <a:cubicBezTo>
                  <a:pt x="8965" y="926684"/>
                  <a:pt x="18791" y="927799"/>
                  <a:pt x="26894" y="932661"/>
                </a:cubicBezTo>
                <a:cubicBezTo>
                  <a:pt x="44591" y="943280"/>
                  <a:pt x="79571" y="1001046"/>
                  <a:pt x="80682" y="1004379"/>
                </a:cubicBezTo>
                <a:cubicBezTo>
                  <a:pt x="83670" y="1013344"/>
                  <a:pt x="85421" y="1022821"/>
                  <a:pt x="89647" y="1031273"/>
                </a:cubicBezTo>
                <a:cubicBezTo>
                  <a:pt x="100957" y="1053893"/>
                  <a:pt x="108828" y="1059419"/>
                  <a:pt x="125506" y="1076096"/>
                </a:cubicBezTo>
                <a:cubicBezTo>
                  <a:pt x="128494" y="1085061"/>
                  <a:pt x="130244" y="1094539"/>
                  <a:pt x="134470" y="1102991"/>
                </a:cubicBezTo>
                <a:cubicBezTo>
                  <a:pt x="139288" y="1112628"/>
                  <a:pt x="148156" y="1119982"/>
                  <a:pt x="152400" y="1129885"/>
                </a:cubicBezTo>
                <a:cubicBezTo>
                  <a:pt x="157254" y="1141210"/>
                  <a:pt x="157825" y="1153943"/>
                  <a:pt x="161365" y="1165744"/>
                </a:cubicBezTo>
                <a:cubicBezTo>
                  <a:pt x="166796" y="1183846"/>
                  <a:pt x="171618" y="1202262"/>
                  <a:pt x="179294" y="1219532"/>
                </a:cubicBezTo>
                <a:cubicBezTo>
                  <a:pt x="183670" y="1229378"/>
                  <a:pt x="192405" y="1236789"/>
                  <a:pt x="197223" y="1246426"/>
                </a:cubicBezTo>
                <a:cubicBezTo>
                  <a:pt x="234334" y="1320648"/>
                  <a:pt x="172739" y="1223149"/>
                  <a:pt x="224118" y="1300214"/>
                </a:cubicBezTo>
                <a:cubicBezTo>
                  <a:pt x="228201" y="1314504"/>
                  <a:pt x="251707" y="1400217"/>
                  <a:pt x="259976" y="1416755"/>
                </a:cubicBezTo>
                <a:cubicBezTo>
                  <a:pt x="265953" y="1428708"/>
                  <a:pt x="272642" y="1440331"/>
                  <a:pt x="277906" y="1452614"/>
                </a:cubicBezTo>
                <a:cubicBezTo>
                  <a:pt x="287945" y="1476039"/>
                  <a:pt x="288256" y="1490104"/>
                  <a:pt x="295835" y="1515367"/>
                </a:cubicBezTo>
                <a:cubicBezTo>
                  <a:pt x="301266" y="1533469"/>
                  <a:pt x="310059" y="1550623"/>
                  <a:pt x="313765" y="1569155"/>
                </a:cubicBezTo>
                <a:cubicBezTo>
                  <a:pt x="326436" y="1632516"/>
                  <a:pt x="317909" y="1599517"/>
                  <a:pt x="340659" y="1667767"/>
                </a:cubicBezTo>
                <a:lnTo>
                  <a:pt x="349623" y="1694661"/>
                </a:lnTo>
                <a:cubicBezTo>
                  <a:pt x="380578" y="1663707"/>
                  <a:pt x="376578" y="1670243"/>
                  <a:pt x="403412" y="1631908"/>
                </a:cubicBezTo>
                <a:cubicBezTo>
                  <a:pt x="450716" y="1564331"/>
                  <a:pt x="421382" y="1596007"/>
                  <a:pt x="457200" y="1560191"/>
                </a:cubicBezTo>
                <a:cubicBezTo>
                  <a:pt x="460188" y="1551226"/>
                  <a:pt x="461576" y="1541557"/>
                  <a:pt x="466165" y="1533296"/>
                </a:cubicBezTo>
                <a:cubicBezTo>
                  <a:pt x="476630" y="1514459"/>
                  <a:pt x="495209" y="1499950"/>
                  <a:pt x="502023" y="1479508"/>
                </a:cubicBezTo>
                <a:cubicBezTo>
                  <a:pt x="513661" y="1444596"/>
                  <a:pt x="504306" y="1459296"/>
                  <a:pt x="528918" y="1434685"/>
                </a:cubicBezTo>
                <a:lnTo>
                  <a:pt x="546847" y="1380896"/>
                </a:lnTo>
                <a:cubicBezTo>
                  <a:pt x="549835" y="1371931"/>
                  <a:pt x="553520" y="1363170"/>
                  <a:pt x="555812" y="1354002"/>
                </a:cubicBezTo>
                <a:lnTo>
                  <a:pt x="564776" y="1318144"/>
                </a:lnTo>
                <a:cubicBezTo>
                  <a:pt x="561788" y="1288261"/>
                  <a:pt x="560059" y="1258226"/>
                  <a:pt x="555812" y="1228496"/>
                </a:cubicBezTo>
                <a:cubicBezTo>
                  <a:pt x="547933" y="1173338"/>
                  <a:pt x="540360" y="1212097"/>
                  <a:pt x="555812" y="1165744"/>
                </a:cubicBezTo>
                <a:cubicBezTo>
                  <a:pt x="567765" y="1183673"/>
                  <a:pt x="576433" y="1204296"/>
                  <a:pt x="591670" y="1219532"/>
                </a:cubicBezTo>
                <a:cubicBezTo>
                  <a:pt x="627777" y="1255637"/>
                  <a:pt x="604687" y="1230583"/>
                  <a:pt x="654423" y="1300214"/>
                </a:cubicBezTo>
                <a:lnTo>
                  <a:pt x="672353" y="1354002"/>
                </a:lnTo>
                <a:cubicBezTo>
                  <a:pt x="675341" y="1362967"/>
                  <a:pt x="674636" y="1374214"/>
                  <a:pt x="681318" y="1380896"/>
                </a:cubicBezTo>
                <a:lnTo>
                  <a:pt x="699247" y="1398826"/>
                </a:lnTo>
                <a:cubicBezTo>
                  <a:pt x="702118" y="1410309"/>
                  <a:pt x="710748" y="1448723"/>
                  <a:pt x="717176" y="1461579"/>
                </a:cubicBezTo>
                <a:cubicBezTo>
                  <a:pt x="721994" y="1471216"/>
                  <a:pt x="729129" y="1479508"/>
                  <a:pt x="735106" y="1488473"/>
                </a:cubicBezTo>
                <a:lnTo>
                  <a:pt x="762000" y="1569155"/>
                </a:lnTo>
                <a:lnTo>
                  <a:pt x="770965" y="1596049"/>
                </a:lnTo>
                <a:cubicBezTo>
                  <a:pt x="773953" y="1605014"/>
                  <a:pt x="773247" y="1616262"/>
                  <a:pt x="779929" y="1622944"/>
                </a:cubicBezTo>
                <a:lnTo>
                  <a:pt x="797859" y="1640873"/>
                </a:lnTo>
                <a:cubicBezTo>
                  <a:pt x="849086" y="1623797"/>
                  <a:pt x="806397" y="1645995"/>
                  <a:pt x="833718" y="1605014"/>
                </a:cubicBezTo>
                <a:cubicBezTo>
                  <a:pt x="840751" y="1594465"/>
                  <a:pt x="852496" y="1587860"/>
                  <a:pt x="860612" y="1578120"/>
                </a:cubicBezTo>
                <a:cubicBezTo>
                  <a:pt x="917165" y="1510256"/>
                  <a:pt x="844301" y="1585468"/>
                  <a:pt x="896470" y="1533296"/>
                </a:cubicBezTo>
                <a:cubicBezTo>
                  <a:pt x="899458" y="1524331"/>
                  <a:pt x="900573" y="1514505"/>
                  <a:pt x="905435" y="1506402"/>
                </a:cubicBezTo>
                <a:cubicBezTo>
                  <a:pt x="909784" y="1499155"/>
                  <a:pt x="918085" y="1495073"/>
                  <a:pt x="923365" y="1488473"/>
                </a:cubicBezTo>
                <a:cubicBezTo>
                  <a:pt x="930096" y="1480060"/>
                  <a:pt x="934564" y="1469992"/>
                  <a:pt x="941294" y="1461579"/>
                </a:cubicBezTo>
                <a:cubicBezTo>
                  <a:pt x="946574" y="1454979"/>
                  <a:pt x="954152" y="1450411"/>
                  <a:pt x="959223" y="1443649"/>
                </a:cubicBezTo>
                <a:cubicBezTo>
                  <a:pt x="972152" y="1426410"/>
                  <a:pt x="979845" y="1405098"/>
                  <a:pt x="995082" y="1389861"/>
                </a:cubicBezTo>
                <a:cubicBezTo>
                  <a:pt x="1007035" y="1377908"/>
                  <a:pt x="1014904" y="1359347"/>
                  <a:pt x="1030941" y="1354002"/>
                </a:cubicBezTo>
                <a:lnTo>
                  <a:pt x="1084729" y="1336073"/>
                </a:lnTo>
                <a:cubicBezTo>
                  <a:pt x="1090706" y="1330097"/>
                  <a:pt x="1095099" y="1321924"/>
                  <a:pt x="1102659" y="1318144"/>
                </a:cubicBezTo>
                <a:cubicBezTo>
                  <a:pt x="1119563" y="1309692"/>
                  <a:pt x="1156447" y="1300214"/>
                  <a:pt x="1156447" y="1300214"/>
                </a:cubicBezTo>
                <a:cubicBezTo>
                  <a:pt x="1159435" y="1291249"/>
                  <a:pt x="1165412" y="1282770"/>
                  <a:pt x="1165412" y="1273320"/>
                </a:cubicBezTo>
                <a:cubicBezTo>
                  <a:pt x="1165412" y="1263870"/>
                  <a:pt x="1160673" y="1254878"/>
                  <a:pt x="1156447" y="1246426"/>
                </a:cubicBezTo>
                <a:cubicBezTo>
                  <a:pt x="1142481" y="1218493"/>
                  <a:pt x="1139350" y="1222448"/>
                  <a:pt x="1120588" y="1201602"/>
                </a:cubicBezTo>
                <a:cubicBezTo>
                  <a:pt x="1099338" y="1177991"/>
                  <a:pt x="1077950" y="1154470"/>
                  <a:pt x="1057835" y="1129885"/>
                </a:cubicBezTo>
                <a:cubicBezTo>
                  <a:pt x="1051012" y="1121546"/>
                  <a:pt x="1047878" y="1110238"/>
                  <a:pt x="1039906" y="1102991"/>
                </a:cubicBezTo>
                <a:cubicBezTo>
                  <a:pt x="1014695" y="1080072"/>
                  <a:pt x="983314" y="1064331"/>
                  <a:pt x="959223" y="1040238"/>
                </a:cubicBezTo>
                <a:cubicBezTo>
                  <a:pt x="953247" y="1034261"/>
                  <a:pt x="948056" y="1027379"/>
                  <a:pt x="941294" y="1022308"/>
                </a:cubicBezTo>
                <a:cubicBezTo>
                  <a:pt x="860191" y="961480"/>
                  <a:pt x="910699" y="1009641"/>
                  <a:pt x="869576" y="968520"/>
                </a:cubicBezTo>
                <a:cubicBezTo>
                  <a:pt x="845673" y="896805"/>
                  <a:pt x="881528" y="980471"/>
                  <a:pt x="833718" y="932661"/>
                </a:cubicBezTo>
                <a:cubicBezTo>
                  <a:pt x="827036" y="925979"/>
                  <a:pt x="829615" y="913870"/>
                  <a:pt x="824753" y="905767"/>
                </a:cubicBezTo>
                <a:cubicBezTo>
                  <a:pt x="820404" y="898520"/>
                  <a:pt x="812800" y="893814"/>
                  <a:pt x="806823" y="887838"/>
                </a:cubicBezTo>
                <a:cubicBezTo>
                  <a:pt x="812800" y="881861"/>
                  <a:pt x="819473" y="876508"/>
                  <a:pt x="824753" y="869908"/>
                </a:cubicBezTo>
                <a:cubicBezTo>
                  <a:pt x="831484" y="861495"/>
                  <a:pt x="835064" y="850632"/>
                  <a:pt x="842682" y="843014"/>
                </a:cubicBezTo>
                <a:cubicBezTo>
                  <a:pt x="850300" y="835396"/>
                  <a:pt x="861468" y="832180"/>
                  <a:pt x="869576" y="825085"/>
                </a:cubicBezTo>
                <a:cubicBezTo>
                  <a:pt x="885478" y="811171"/>
                  <a:pt x="898498" y="794175"/>
                  <a:pt x="914400" y="780261"/>
                </a:cubicBezTo>
                <a:cubicBezTo>
                  <a:pt x="922508" y="773166"/>
                  <a:pt x="933114" y="769344"/>
                  <a:pt x="941294" y="762332"/>
                </a:cubicBezTo>
                <a:cubicBezTo>
                  <a:pt x="954129" y="751331"/>
                  <a:pt x="963088" y="735850"/>
                  <a:pt x="977153" y="726473"/>
                </a:cubicBezTo>
                <a:cubicBezTo>
                  <a:pt x="986118" y="720497"/>
                  <a:pt x="995634" y="715275"/>
                  <a:pt x="1004047" y="708544"/>
                </a:cubicBezTo>
                <a:cubicBezTo>
                  <a:pt x="1010647" y="703264"/>
                  <a:pt x="1014729" y="694963"/>
                  <a:pt x="1021976" y="690614"/>
                </a:cubicBezTo>
                <a:cubicBezTo>
                  <a:pt x="1030079" y="685752"/>
                  <a:pt x="1039905" y="684637"/>
                  <a:pt x="1048870" y="681649"/>
                </a:cubicBezTo>
                <a:cubicBezTo>
                  <a:pt x="1054847" y="675673"/>
                  <a:pt x="1059552" y="668068"/>
                  <a:pt x="1066800" y="663720"/>
                </a:cubicBezTo>
                <a:cubicBezTo>
                  <a:pt x="1133074" y="623956"/>
                  <a:pt x="1052586" y="691227"/>
                  <a:pt x="1120588" y="636826"/>
                </a:cubicBezTo>
                <a:cubicBezTo>
                  <a:pt x="1127188" y="631546"/>
                  <a:pt x="1131756" y="623967"/>
                  <a:pt x="1138518" y="618896"/>
                </a:cubicBezTo>
                <a:cubicBezTo>
                  <a:pt x="1155757" y="605967"/>
                  <a:pt x="1174377" y="594991"/>
                  <a:pt x="1192306" y="583038"/>
                </a:cubicBezTo>
                <a:cubicBezTo>
                  <a:pt x="1201271" y="577061"/>
                  <a:pt x="1209563" y="569926"/>
                  <a:pt x="1219200" y="565108"/>
                </a:cubicBezTo>
                <a:lnTo>
                  <a:pt x="1255059" y="547179"/>
                </a:lnTo>
                <a:cubicBezTo>
                  <a:pt x="1261035" y="541202"/>
                  <a:pt x="1266388" y="534529"/>
                  <a:pt x="1272988" y="529249"/>
                </a:cubicBezTo>
                <a:cubicBezTo>
                  <a:pt x="1329544" y="484003"/>
                  <a:pt x="1274511" y="536690"/>
                  <a:pt x="1317812" y="493391"/>
                </a:cubicBezTo>
                <a:cubicBezTo>
                  <a:pt x="1233410" y="408985"/>
                  <a:pt x="1368752" y="536314"/>
                  <a:pt x="1237129" y="448567"/>
                </a:cubicBezTo>
                <a:cubicBezTo>
                  <a:pt x="1202372" y="425396"/>
                  <a:pt x="1220456" y="434045"/>
                  <a:pt x="1183341" y="421673"/>
                </a:cubicBezTo>
                <a:cubicBezTo>
                  <a:pt x="1168400" y="406732"/>
                  <a:pt x="1156099" y="388570"/>
                  <a:pt x="1138518" y="376849"/>
                </a:cubicBezTo>
                <a:cubicBezTo>
                  <a:pt x="1120588" y="364896"/>
                  <a:pt x="1099966" y="356229"/>
                  <a:pt x="1084729" y="340991"/>
                </a:cubicBezTo>
                <a:cubicBezTo>
                  <a:pt x="1056235" y="312496"/>
                  <a:pt x="1073562" y="328132"/>
                  <a:pt x="1030941" y="296167"/>
                </a:cubicBezTo>
                <a:cubicBezTo>
                  <a:pt x="1024965" y="287202"/>
                  <a:pt x="1020107" y="277381"/>
                  <a:pt x="1013012" y="269273"/>
                </a:cubicBezTo>
                <a:cubicBezTo>
                  <a:pt x="999098" y="253371"/>
                  <a:pt x="979909" y="242031"/>
                  <a:pt x="968188" y="224449"/>
                </a:cubicBezTo>
                <a:cubicBezTo>
                  <a:pt x="945571" y="190522"/>
                  <a:pt x="957878" y="205173"/>
                  <a:pt x="932329" y="179626"/>
                </a:cubicBezTo>
                <a:cubicBezTo>
                  <a:pt x="926353" y="167673"/>
                  <a:pt x="921813" y="154886"/>
                  <a:pt x="914400" y="143767"/>
                </a:cubicBezTo>
                <a:cubicBezTo>
                  <a:pt x="909712" y="136734"/>
                  <a:pt x="900250" y="133398"/>
                  <a:pt x="896470" y="125838"/>
                </a:cubicBezTo>
                <a:cubicBezTo>
                  <a:pt x="888018" y="108934"/>
                  <a:pt x="889024" y="87774"/>
                  <a:pt x="878541" y="72049"/>
                </a:cubicBezTo>
                <a:cubicBezTo>
                  <a:pt x="855924" y="38122"/>
                  <a:pt x="868231" y="52773"/>
                  <a:pt x="842682" y="27226"/>
                </a:cubicBezTo>
                <a:cubicBezTo>
                  <a:pt x="839694" y="18261"/>
                  <a:pt x="842885" y="2624"/>
                  <a:pt x="833718" y="332"/>
                </a:cubicBezTo>
                <a:cubicBezTo>
                  <a:pt x="823265" y="-2281"/>
                  <a:pt x="814932" y="11166"/>
                  <a:pt x="806823" y="18261"/>
                </a:cubicBezTo>
                <a:cubicBezTo>
                  <a:pt x="790921" y="32175"/>
                  <a:pt x="775914" y="47183"/>
                  <a:pt x="762000" y="63085"/>
                </a:cubicBezTo>
                <a:cubicBezTo>
                  <a:pt x="724033" y="106475"/>
                  <a:pt x="766990" y="75362"/>
                  <a:pt x="717176" y="116873"/>
                </a:cubicBezTo>
                <a:cubicBezTo>
                  <a:pt x="689214" y="140175"/>
                  <a:pt x="693221" y="126647"/>
                  <a:pt x="672353" y="152732"/>
                </a:cubicBezTo>
                <a:cubicBezTo>
                  <a:pt x="665622" y="161145"/>
                  <a:pt x="662042" y="172007"/>
                  <a:pt x="654423" y="179626"/>
                </a:cubicBezTo>
                <a:cubicBezTo>
                  <a:pt x="619570" y="214479"/>
                  <a:pt x="624736" y="194322"/>
                  <a:pt x="600635" y="224449"/>
                </a:cubicBezTo>
                <a:cubicBezTo>
                  <a:pt x="593904" y="232862"/>
                  <a:pt x="589437" y="242931"/>
                  <a:pt x="582706" y="251344"/>
                </a:cubicBezTo>
                <a:cubicBezTo>
                  <a:pt x="577426" y="257944"/>
                  <a:pt x="570056" y="262673"/>
                  <a:pt x="564776" y="269273"/>
                </a:cubicBezTo>
                <a:cubicBezTo>
                  <a:pt x="514846" y="331684"/>
                  <a:pt x="583846" y="259168"/>
                  <a:pt x="519953" y="323061"/>
                </a:cubicBezTo>
                <a:cubicBezTo>
                  <a:pt x="528918" y="329038"/>
                  <a:pt x="537210" y="336173"/>
                  <a:pt x="546847" y="340991"/>
                </a:cubicBezTo>
                <a:cubicBezTo>
                  <a:pt x="579893" y="357514"/>
                  <a:pt x="606102" y="349955"/>
                  <a:pt x="645459" y="349955"/>
                </a:cubicBezTo>
                <a:lnTo>
                  <a:pt x="672353" y="305132"/>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DDF8EE81-03C8-BC45-8BD1-5395E352BB8D}"/>
              </a:ext>
            </a:extLst>
          </p:cNvPr>
          <p:cNvSpPr/>
          <p:nvPr/>
        </p:nvSpPr>
        <p:spPr>
          <a:xfrm rot="4664551">
            <a:off x="8108578" y="3361433"/>
            <a:ext cx="1317812" cy="1694661"/>
          </a:xfrm>
          <a:custGeom>
            <a:avLst/>
            <a:gdLst>
              <a:gd name="connsiteX0" fmla="*/ 672353 w 1317812"/>
              <a:gd name="connsiteY0" fmla="*/ 305132 h 1694661"/>
              <a:gd name="connsiteX1" fmla="*/ 672353 w 1317812"/>
              <a:gd name="connsiteY1" fmla="*/ 305132 h 1694661"/>
              <a:gd name="connsiteX2" fmla="*/ 582706 w 1317812"/>
              <a:gd name="connsiteY2" fmla="*/ 403744 h 1694661"/>
              <a:gd name="connsiteX3" fmla="*/ 555812 w 1317812"/>
              <a:gd name="connsiteY3" fmla="*/ 421673 h 1694661"/>
              <a:gd name="connsiteX4" fmla="*/ 510988 w 1317812"/>
              <a:gd name="connsiteY4" fmla="*/ 466496 h 1694661"/>
              <a:gd name="connsiteX5" fmla="*/ 457200 w 1317812"/>
              <a:gd name="connsiteY5" fmla="*/ 520285 h 1694661"/>
              <a:gd name="connsiteX6" fmla="*/ 439270 w 1317812"/>
              <a:gd name="connsiteY6" fmla="*/ 538214 h 1694661"/>
              <a:gd name="connsiteX7" fmla="*/ 412376 w 1317812"/>
              <a:gd name="connsiteY7" fmla="*/ 556144 h 1694661"/>
              <a:gd name="connsiteX8" fmla="*/ 367553 w 1317812"/>
              <a:gd name="connsiteY8" fmla="*/ 600967 h 1694661"/>
              <a:gd name="connsiteX9" fmla="*/ 322729 w 1317812"/>
              <a:gd name="connsiteY9" fmla="*/ 645791 h 1694661"/>
              <a:gd name="connsiteX10" fmla="*/ 295835 w 1317812"/>
              <a:gd name="connsiteY10" fmla="*/ 672685 h 1694661"/>
              <a:gd name="connsiteX11" fmla="*/ 268941 w 1317812"/>
              <a:gd name="connsiteY11" fmla="*/ 681649 h 1694661"/>
              <a:gd name="connsiteX12" fmla="*/ 224118 w 1317812"/>
              <a:gd name="connsiteY12" fmla="*/ 726473 h 1694661"/>
              <a:gd name="connsiteX13" fmla="*/ 161365 w 1317812"/>
              <a:gd name="connsiteY13" fmla="*/ 789226 h 1694661"/>
              <a:gd name="connsiteX14" fmla="*/ 143435 w 1317812"/>
              <a:gd name="connsiteY14" fmla="*/ 807155 h 1694661"/>
              <a:gd name="connsiteX15" fmla="*/ 116541 w 1317812"/>
              <a:gd name="connsiteY15" fmla="*/ 825085 h 1694661"/>
              <a:gd name="connsiteX16" fmla="*/ 98612 w 1317812"/>
              <a:gd name="connsiteY16" fmla="*/ 851979 h 1694661"/>
              <a:gd name="connsiteX17" fmla="*/ 26894 w 1317812"/>
              <a:gd name="connsiteY17" fmla="*/ 905767 h 1694661"/>
              <a:gd name="connsiteX18" fmla="*/ 0 w 1317812"/>
              <a:gd name="connsiteY18" fmla="*/ 923696 h 1694661"/>
              <a:gd name="connsiteX19" fmla="*/ 26894 w 1317812"/>
              <a:gd name="connsiteY19" fmla="*/ 932661 h 1694661"/>
              <a:gd name="connsiteX20" fmla="*/ 80682 w 1317812"/>
              <a:gd name="connsiteY20" fmla="*/ 1004379 h 1694661"/>
              <a:gd name="connsiteX21" fmla="*/ 89647 w 1317812"/>
              <a:gd name="connsiteY21" fmla="*/ 1031273 h 1694661"/>
              <a:gd name="connsiteX22" fmla="*/ 125506 w 1317812"/>
              <a:gd name="connsiteY22" fmla="*/ 1076096 h 1694661"/>
              <a:gd name="connsiteX23" fmla="*/ 134470 w 1317812"/>
              <a:gd name="connsiteY23" fmla="*/ 1102991 h 1694661"/>
              <a:gd name="connsiteX24" fmla="*/ 152400 w 1317812"/>
              <a:gd name="connsiteY24" fmla="*/ 1129885 h 1694661"/>
              <a:gd name="connsiteX25" fmla="*/ 161365 w 1317812"/>
              <a:gd name="connsiteY25" fmla="*/ 1165744 h 1694661"/>
              <a:gd name="connsiteX26" fmla="*/ 179294 w 1317812"/>
              <a:gd name="connsiteY26" fmla="*/ 1219532 h 1694661"/>
              <a:gd name="connsiteX27" fmla="*/ 197223 w 1317812"/>
              <a:gd name="connsiteY27" fmla="*/ 1246426 h 1694661"/>
              <a:gd name="connsiteX28" fmla="*/ 224118 w 1317812"/>
              <a:gd name="connsiteY28" fmla="*/ 1300214 h 1694661"/>
              <a:gd name="connsiteX29" fmla="*/ 259976 w 1317812"/>
              <a:gd name="connsiteY29" fmla="*/ 1416755 h 1694661"/>
              <a:gd name="connsiteX30" fmla="*/ 277906 w 1317812"/>
              <a:gd name="connsiteY30" fmla="*/ 1452614 h 1694661"/>
              <a:gd name="connsiteX31" fmla="*/ 295835 w 1317812"/>
              <a:gd name="connsiteY31" fmla="*/ 1515367 h 1694661"/>
              <a:gd name="connsiteX32" fmla="*/ 313765 w 1317812"/>
              <a:gd name="connsiteY32" fmla="*/ 1569155 h 1694661"/>
              <a:gd name="connsiteX33" fmla="*/ 340659 w 1317812"/>
              <a:gd name="connsiteY33" fmla="*/ 1667767 h 1694661"/>
              <a:gd name="connsiteX34" fmla="*/ 349623 w 1317812"/>
              <a:gd name="connsiteY34" fmla="*/ 1694661 h 1694661"/>
              <a:gd name="connsiteX35" fmla="*/ 403412 w 1317812"/>
              <a:gd name="connsiteY35" fmla="*/ 1631908 h 1694661"/>
              <a:gd name="connsiteX36" fmla="*/ 457200 w 1317812"/>
              <a:gd name="connsiteY36" fmla="*/ 1560191 h 1694661"/>
              <a:gd name="connsiteX37" fmla="*/ 466165 w 1317812"/>
              <a:gd name="connsiteY37" fmla="*/ 1533296 h 1694661"/>
              <a:gd name="connsiteX38" fmla="*/ 502023 w 1317812"/>
              <a:gd name="connsiteY38" fmla="*/ 1479508 h 1694661"/>
              <a:gd name="connsiteX39" fmla="*/ 528918 w 1317812"/>
              <a:gd name="connsiteY39" fmla="*/ 1434685 h 1694661"/>
              <a:gd name="connsiteX40" fmla="*/ 546847 w 1317812"/>
              <a:gd name="connsiteY40" fmla="*/ 1380896 h 1694661"/>
              <a:gd name="connsiteX41" fmla="*/ 555812 w 1317812"/>
              <a:gd name="connsiteY41" fmla="*/ 1354002 h 1694661"/>
              <a:gd name="connsiteX42" fmla="*/ 564776 w 1317812"/>
              <a:gd name="connsiteY42" fmla="*/ 1318144 h 1694661"/>
              <a:gd name="connsiteX43" fmla="*/ 555812 w 1317812"/>
              <a:gd name="connsiteY43" fmla="*/ 1228496 h 1694661"/>
              <a:gd name="connsiteX44" fmla="*/ 555812 w 1317812"/>
              <a:gd name="connsiteY44" fmla="*/ 1165744 h 1694661"/>
              <a:gd name="connsiteX45" fmla="*/ 591670 w 1317812"/>
              <a:gd name="connsiteY45" fmla="*/ 1219532 h 1694661"/>
              <a:gd name="connsiteX46" fmla="*/ 654423 w 1317812"/>
              <a:gd name="connsiteY46" fmla="*/ 1300214 h 1694661"/>
              <a:gd name="connsiteX47" fmla="*/ 672353 w 1317812"/>
              <a:gd name="connsiteY47" fmla="*/ 1354002 h 1694661"/>
              <a:gd name="connsiteX48" fmla="*/ 681318 w 1317812"/>
              <a:gd name="connsiteY48" fmla="*/ 1380896 h 1694661"/>
              <a:gd name="connsiteX49" fmla="*/ 699247 w 1317812"/>
              <a:gd name="connsiteY49" fmla="*/ 1398826 h 1694661"/>
              <a:gd name="connsiteX50" fmla="*/ 717176 w 1317812"/>
              <a:gd name="connsiteY50" fmla="*/ 1461579 h 1694661"/>
              <a:gd name="connsiteX51" fmla="*/ 735106 w 1317812"/>
              <a:gd name="connsiteY51" fmla="*/ 1488473 h 1694661"/>
              <a:gd name="connsiteX52" fmla="*/ 762000 w 1317812"/>
              <a:gd name="connsiteY52" fmla="*/ 1569155 h 1694661"/>
              <a:gd name="connsiteX53" fmla="*/ 770965 w 1317812"/>
              <a:gd name="connsiteY53" fmla="*/ 1596049 h 1694661"/>
              <a:gd name="connsiteX54" fmla="*/ 779929 w 1317812"/>
              <a:gd name="connsiteY54" fmla="*/ 1622944 h 1694661"/>
              <a:gd name="connsiteX55" fmla="*/ 797859 w 1317812"/>
              <a:gd name="connsiteY55" fmla="*/ 1640873 h 1694661"/>
              <a:gd name="connsiteX56" fmla="*/ 833718 w 1317812"/>
              <a:gd name="connsiteY56" fmla="*/ 1605014 h 1694661"/>
              <a:gd name="connsiteX57" fmla="*/ 860612 w 1317812"/>
              <a:gd name="connsiteY57" fmla="*/ 1578120 h 1694661"/>
              <a:gd name="connsiteX58" fmla="*/ 896470 w 1317812"/>
              <a:gd name="connsiteY58" fmla="*/ 1533296 h 1694661"/>
              <a:gd name="connsiteX59" fmla="*/ 905435 w 1317812"/>
              <a:gd name="connsiteY59" fmla="*/ 1506402 h 1694661"/>
              <a:gd name="connsiteX60" fmla="*/ 923365 w 1317812"/>
              <a:gd name="connsiteY60" fmla="*/ 1488473 h 1694661"/>
              <a:gd name="connsiteX61" fmla="*/ 941294 w 1317812"/>
              <a:gd name="connsiteY61" fmla="*/ 1461579 h 1694661"/>
              <a:gd name="connsiteX62" fmla="*/ 959223 w 1317812"/>
              <a:gd name="connsiteY62" fmla="*/ 1443649 h 1694661"/>
              <a:gd name="connsiteX63" fmla="*/ 995082 w 1317812"/>
              <a:gd name="connsiteY63" fmla="*/ 1389861 h 1694661"/>
              <a:gd name="connsiteX64" fmla="*/ 1030941 w 1317812"/>
              <a:gd name="connsiteY64" fmla="*/ 1354002 h 1694661"/>
              <a:gd name="connsiteX65" fmla="*/ 1084729 w 1317812"/>
              <a:gd name="connsiteY65" fmla="*/ 1336073 h 1694661"/>
              <a:gd name="connsiteX66" fmla="*/ 1102659 w 1317812"/>
              <a:gd name="connsiteY66" fmla="*/ 1318144 h 1694661"/>
              <a:gd name="connsiteX67" fmla="*/ 1156447 w 1317812"/>
              <a:gd name="connsiteY67" fmla="*/ 1300214 h 1694661"/>
              <a:gd name="connsiteX68" fmla="*/ 1165412 w 1317812"/>
              <a:gd name="connsiteY68" fmla="*/ 1273320 h 1694661"/>
              <a:gd name="connsiteX69" fmla="*/ 1156447 w 1317812"/>
              <a:gd name="connsiteY69" fmla="*/ 1246426 h 1694661"/>
              <a:gd name="connsiteX70" fmla="*/ 1120588 w 1317812"/>
              <a:gd name="connsiteY70" fmla="*/ 1201602 h 1694661"/>
              <a:gd name="connsiteX71" fmla="*/ 1057835 w 1317812"/>
              <a:gd name="connsiteY71" fmla="*/ 1129885 h 1694661"/>
              <a:gd name="connsiteX72" fmla="*/ 1039906 w 1317812"/>
              <a:gd name="connsiteY72" fmla="*/ 1102991 h 1694661"/>
              <a:gd name="connsiteX73" fmla="*/ 959223 w 1317812"/>
              <a:gd name="connsiteY73" fmla="*/ 1040238 h 1694661"/>
              <a:gd name="connsiteX74" fmla="*/ 941294 w 1317812"/>
              <a:gd name="connsiteY74" fmla="*/ 1022308 h 1694661"/>
              <a:gd name="connsiteX75" fmla="*/ 869576 w 1317812"/>
              <a:gd name="connsiteY75" fmla="*/ 968520 h 1694661"/>
              <a:gd name="connsiteX76" fmla="*/ 833718 w 1317812"/>
              <a:gd name="connsiteY76" fmla="*/ 932661 h 1694661"/>
              <a:gd name="connsiteX77" fmla="*/ 824753 w 1317812"/>
              <a:gd name="connsiteY77" fmla="*/ 905767 h 1694661"/>
              <a:gd name="connsiteX78" fmla="*/ 806823 w 1317812"/>
              <a:gd name="connsiteY78" fmla="*/ 887838 h 1694661"/>
              <a:gd name="connsiteX79" fmla="*/ 824753 w 1317812"/>
              <a:gd name="connsiteY79" fmla="*/ 869908 h 1694661"/>
              <a:gd name="connsiteX80" fmla="*/ 842682 w 1317812"/>
              <a:gd name="connsiteY80" fmla="*/ 843014 h 1694661"/>
              <a:gd name="connsiteX81" fmla="*/ 869576 w 1317812"/>
              <a:gd name="connsiteY81" fmla="*/ 825085 h 1694661"/>
              <a:gd name="connsiteX82" fmla="*/ 914400 w 1317812"/>
              <a:gd name="connsiteY82" fmla="*/ 780261 h 1694661"/>
              <a:gd name="connsiteX83" fmla="*/ 941294 w 1317812"/>
              <a:gd name="connsiteY83" fmla="*/ 762332 h 1694661"/>
              <a:gd name="connsiteX84" fmla="*/ 977153 w 1317812"/>
              <a:gd name="connsiteY84" fmla="*/ 726473 h 1694661"/>
              <a:gd name="connsiteX85" fmla="*/ 1004047 w 1317812"/>
              <a:gd name="connsiteY85" fmla="*/ 708544 h 1694661"/>
              <a:gd name="connsiteX86" fmla="*/ 1021976 w 1317812"/>
              <a:gd name="connsiteY86" fmla="*/ 690614 h 1694661"/>
              <a:gd name="connsiteX87" fmla="*/ 1048870 w 1317812"/>
              <a:gd name="connsiteY87" fmla="*/ 681649 h 1694661"/>
              <a:gd name="connsiteX88" fmla="*/ 1066800 w 1317812"/>
              <a:gd name="connsiteY88" fmla="*/ 663720 h 1694661"/>
              <a:gd name="connsiteX89" fmla="*/ 1120588 w 1317812"/>
              <a:gd name="connsiteY89" fmla="*/ 636826 h 1694661"/>
              <a:gd name="connsiteX90" fmla="*/ 1138518 w 1317812"/>
              <a:gd name="connsiteY90" fmla="*/ 618896 h 1694661"/>
              <a:gd name="connsiteX91" fmla="*/ 1192306 w 1317812"/>
              <a:gd name="connsiteY91" fmla="*/ 583038 h 1694661"/>
              <a:gd name="connsiteX92" fmla="*/ 1219200 w 1317812"/>
              <a:gd name="connsiteY92" fmla="*/ 565108 h 1694661"/>
              <a:gd name="connsiteX93" fmla="*/ 1255059 w 1317812"/>
              <a:gd name="connsiteY93" fmla="*/ 547179 h 1694661"/>
              <a:gd name="connsiteX94" fmla="*/ 1272988 w 1317812"/>
              <a:gd name="connsiteY94" fmla="*/ 529249 h 1694661"/>
              <a:gd name="connsiteX95" fmla="*/ 1317812 w 1317812"/>
              <a:gd name="connsiteY95" fmla="*/ 493391 h 1694661"/>
              <a:gd name="connsiteX96" fmla="*/ 1237129 w 1317812"/>
              <a:gd name="connsiteY96" fmla="*/ 448567 h 1694661"/>
              <a:gd name="connsiteX97" fmla="*/ 1183341 w 1317812"/>
              <a:gd name="connsiteY97" fmla="*/ 421673 h 1694661"/>
              <a:gd name="connsiteX98" fmla="*/ 1138518 w 1317812"/>
              <a:gd name="connsiteY98" fmla="*/ 376849 h 1694661"/>
              <a:gd name="connsiteX99" fmla="*/ 1084729 w 1317812"/>
              <a:gd name="connsiteY99" fmla="*/ 340991 h 1694661"/>
              <a:gd name="connsiteX100" fmla="*/ 1030941 w 1317812"/>
              <a:gd name="connsiteY100" fmla="*/ 296167 h 1694661"/>
              <a:gd name="connsiteX101" fmla="*/ 1013012 w 1317812"/>
              <a:gd name="connsiteY101" fmla="*/ 269273 h 1694661"/>
              <a:gd name="connsiteX102" fmla="*/ 968188 w 1317812"/>
              <a:gd name="connsiteY102" fmla="*/ 224449 h 1694661"/>
              <a:gd name="connsiteX103" fmla="*/ 932329 w 1317812"/>
              <a:gd name="connsiteY103" fmla="*/ 179626 h 1694661"/>
              <a:gd name="connsiteX104" fmla="*/ 914400 w 1317812"/>
              <a:gd name="connsiteY104" fmla="*/ 143767 h 1694661"/>
              <a:gd name="connsiteX105" fmla="*/ 896470 w 1317812"/>
              <a:gd name="connsiteY105" fmla="*/ 125838 h 1694661"/>
              <a:gd name="connsiteX106" fmla="*/ 878541 w 1317812"/>
              <a:gd name="connsiteY106" fmla="*/ 72049 h 1694661"/>
              <a:gd name="connsiteX107" fmla="*/ 842682 w 1317812"/>
              <a:gd name="connsiteY107" fmla="*/ 27226 h 1694661"/>
              <a:gd name="connsiteX108" fmla="*/ 833718 w 1317812"/>
              <a:gd name="connsiteY108" fmla="*/ 332 h 1694661"/>
              <a:gd name="connsiteX109" fmla="*/ 806823 w 1317812"/>
              <a:gd name="connsiteY109" fmla="*/ 18261 h 1694661"/>
              <a:gd name="connsiteX110" fmla="*/ 762000 w 1317812"/>
              <a:gd name="connsiteY110" fmla="*/ 63085 h 1694661"/>
              <a:gd name="connsiteX111" fmla="*/ 717176 w 1317812"/>
              <a:gd name="connsiteY111" fmla="*/ 116873 h 1694661"/>
              <a:gd name="connsiteX112" fmla="*/ 672353 w 1317812"/>
              <a:gd name="connsiteY112" fmla="*/ 152732 h 1694661"/>
              <a:gd name="connsiteX113" fmla="*/ 654423 w 1317812"/>
              <a:gd name="connsiteY113" fmla="*/ 179626 h 1694661"/>
              <a:gd name="connsiteX114" fmla="*/ 600635 w 1317812"/>
              <a:gd name="connsiteY114" fmla="*/ 224449 h 1694661"/>
              <a:gd name="connsiteX115" fmla="*/ 582706 w 1317812"/>
              <a:gd name="connsiteY115" fmla="*/ 251344 h 1694661"/>
              <a:gd name="connsiteX116" fmla="*/ 564776 w 1317812"/>
              <a:gd name="connsiteY116" fmla="*/ 269273 h 1694661"/>
              <a:gd name="connsiteX117" fmla="*/ 519953 w 1317812"/>
              <a:gd name="connsiteY117" fmla="*/ 323061 h 1694661"/>
              <a:gd name="connsiteX118" fmla="*/ 546847 w 1317812"/>
              <a:gd name="connsiteY118" fmla="*/ 340991 h 1694661"/>
              <a:gd name="connsiteX119" fmla="*/ 645459 w 1317812"/>
              <a:gd name="connsiteY119" fmla="*/ 349955 h 1694661"/>
              <a:gd name="connsiteX120" fmla="*/ 672353 w 1317812"/>
              <a:gd name="connsiteY120" fmla="*/ 305132 h 16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317812" h="1694661">
                <a:moveTo>
                  <a:pt x="672353" y="305132"/>
                </a:moveTo>
                <a:lnTo>
                  <a:pt x="672353" y="305132"/>
                </a:lnTo>
                <a:cubicBezTo>
                  <a:pt x="667692" y="310570"/>
                  <a:pt x="601153" y="391446"/>
                  <a:pt x="582706" y="403744"/>
                </a:cubicBezTo>
                <a:lnTo>
                  <a:pt x="555812" y="421673"/>
                </a:lnTo>
                <a:cubicBezTo>
                  <a:pt x="521279" y="473470"/>
                  <a:pt x="557473" y="426652"/>
                  <a:pt x="510988" y="466496"/>
                </a:cubicBezTo>
                <a:cubicBezTo>
                  <a:pt x="510965" y="466516"/>
                  <a:pt x="466176" y="511309"/>
                  <a:pt x="457200" y="520285"/>
                </a:cubicBezTo>
                <a:cubicBezTo>
                  <a:pt x="451223" y="526262"/>
                  <a:pt x="446302" y="533526"/>
                  <a:pt x="439270" y="538214"/>
                </a:cubicBezTo>
                <a:lnTo>
                  <a:pt x="412376" y="556144"/>
                </a:lnTo>
                <a:cubicBezTo>
                  <a:pt x="376518" y="609932"/>
                  <a:pt x="415364" y="559132"/>
                  <a:pt x="367553" y="600967"/>
                </a:cubicBezTo>
                <a:cubicBezTo>
                  <a:pt x="351651" y="614881"/>
                  <a:pt x="337670" y="630850"/>
                  <a:pt x="322729" y="645791"/>
                </a:cubicBezTo>
                <a:cubicBezTo>
                  <a:pt x="313764" y="654756"/>
                  <a:pt x="307862" y="668676"/>
                  <a:pt x="295835" y="672685"/>
                </a:cubicBezTo>
                <a:lnTo>
                  <a:pt x="268941" y="681649"/>
                </a:lnTo>
                <a:cubicBezTo>
                  <a:pt x="233085" y="735436"/>
                  <a:pt x="271928" y="684640"/>
                  <a:pt x="224118" y="726473"/>
                </a:cubicBezTo>
                <a:cubicBezTo>
                  <a:pt x="224072" y="726513"/>
                  <a:pt x="173933" y="776658"/>
                  <a:pt x="161365" y="789226"/>
                </a:cubicBezTo>
                <a:cubicBezTo>
                  <a:pt x="155388" y="795203"/>
                  <a:pt x="150467" y="802467"/>
                  <a:pt x="143435" y="807155"/>
                </a:cubicBezTo>
                <a:lnTo>
                  <a:pt x="116541" y="825085"/>
                </a:lnTo>
                <a:cubicBezTo>
                  <a:pt x="110565" y="834050"/>
                  <a:pt x="105343" y="843566"/>
                  <a:pt x="98612" y="851979"/>
                </a:cubicBezTo>
                <a:cubicBezTo>
                  <a:pt x="79662" y="875666"/>
                  <a:pt x="51467" y="889385"/>
                  <a:pt x="26894" y="905767"/>
                </a:cubicBezTo>
                <a:lnTo>
                  <a:pt x="0" y="923696"/>
                </a:lnTo>
                <a:cubicBezTo>
                  <a:pt x="8965" y="926684"/>
                  <a:pt x="18791" y="927799"/>
                  <a:pt x="26894" y="932661"/>
                </a:cubicBezTo>
                <a:cubicBezTo>
                  <a:pt x="44591" y="943280"/>
                  <a:pt x="79571" y="1001046"/>
                  <a:pt x="80682" y="1004379"/>
                </a:cubicBezTo>
                <a:cubicBezTo>
                  <a:pt x="83670" y="1013344"/>
                  <a:pt x="85421" y="1022821"/>
                  <a:pt x="89647" y="1031273"/>
                </a:cubicBezTo>
                <a:cubicBezTo>
                  <a:pt x="100957" y="1053893"/>
                  <a:pt x="108828" y="1059419"/>
                  <a:pt x="125506" y="1076096"/>
                </a:cubicBezTo>
                <a:cubicBezTo>
                  <a:pt x="128494" y="1085061"/>
                  <a:pt x="130244" y="1094539"/>
                  <a:pt x="134470" y="1102991"/>
                </a:cubicBezTo>
                <a:cubicBezTo>
                  <a:pt x="139288" y="1112628"/>
                  <a:pt x="148156" y="1119982"/>
                  <a:pt x="152400" y="1129885"/>
                </a:cubicBezTo>
                <a:cubicBezTo>
                  <a:pt x="157254" y="1141210"/>
                  <a:pt x="157825" y="1153943"/>
                  <a:pt x="161365" y="1165744"/>
                </a:cubicBezTo>
                <a:cubicBezTo>
                  <a:pt x="166796" y="1183846"/>
                  <a:pt x="171618" y="1202262"/>
                  <a:pt x="179294" y="1219532"/>
                </a:cubicBezTo>
                <a:cubicBezTo>
                  <a:pt x="183670" y="1229378"/>
                  <a:pt x="192405" y="1236789"/>
                  <a:pt x="197223" y="1246426"/>
                </a:cubicBezTo>
                <a:cubicBezTo>
                  <a:pt x="234334" y="1320648"/>
                  <a:pt x="172739" y="1223149"/>
                  <a:pt x="224118" y="1300214"/>
                </a:cubicBezTo>
                <a:cubicBezTo>
                  <a:pt x="228201" y="1314504"/>
                  <a:pt x="251707" y="1400217"/>
                  <a:pt x="259976" y="1416755"/>
                </a:cubicBezTo>
                <a:cubicBezTo>
                  <a:pt x="265953" y="1428708"/>
                  <a:pt x="272642" y="1440331"/>
                  <a:pt x="277906" y="1452614"/>
                </a:cubicBezTo>
                <a:cubicBezTo>
                  <a:pt x="287945" y="1476039"/>
                  <a:pt x="288256" y="1490104"/>
                  <a:pt x="295835" y="1515367"/>
                </a:cubicBezTo>
                <a:cubicBezTo>
                  <a:pt x="301266" y="1533469"/>
                  <a:pt x="310059" y="1550623"/>
                  <a:pt x="313765" y="1569155"/>
                </a:cubicBezTo>
                <a:cubicBezTo>
                  <a:pt x="326436" y="1632516"/>
                  <a:pt x="317909" y="1599517"/>
                  <a:pt x="340659" y="1667767"/>
                </a:cubicBezTo>
                <a:lnTo>
                  <a:pt x="349623" y="1694661"/>
                </a:lnTo>
                <a:cubicBezTo>
                  <a:pt x="380578" y="1663707"/>
                  <a:pt x="376578" y="1670243"/>
                  <a:pt x="403412" y="1631908"/>
                </a:cubicBezTo>
                <a:cubicBezTo>
                  <a:pt x="450716" y="1564331"/>
                  <a:pt x="421382" y="1596007"/>
                  <a:pt x="457200" y="1560191"/>
                </a:cubicBezTo>
                <a:cubicBezTo>
                  <a:pt x="460188" y="1551226"/>
                  <a:pt x="461576" y="1541557"/>
                  <a:pt x="466165" y="1533296"/>
                </a:cubicBezTo>
                <a:cubicBezTo>
                  <a:pt x="476630" y="1514459"/>
                  <a:pt x="495209" y="1499950"/>
                  <a:pt x="502023" y="1479508"/>
                </a:cubicBezTo>
                <a:cubicBezTo>
                  <a:pt x="513661" y="1444596"/>
                  <a:pt x="504306" y="1459296"/>
                  <a:pt x="528918" y="1434685"/>
                </a:cubicBezTo>
                <a:lnTo>
                  <a:pt x="546847" y="1380896"/>
                </a:lnTo>
                <a:cubicBezTo>
                  <a:pt x="549835" y="1371931"/>
                  <a:pt x="553520" y="1363170"/>
                  <a:pt x="555812" y="1354002"/>
                </a:cubicBezTo>
                <a:lnTo>
                  <a:pt x="564776" y="1318144"/>
                </a:lnTo>
                <a:cubicBezTo>
                  <a:pt x="561788" y="1288261"/>
                  <a:pt x="560059" y="1258226"/>
                  <a:pt x="555812" y="1228496"/>
                </a:cubicBezTo>
                <a:cubicBezTo>
                  <a:pt x="547933" y="1173338"/>
                  <a:pt x="540360" y="1212097"/>
                  <a:pt x="555812" y="1165744"/>
                </a:cubicBezTo>
                <a:cubicBezTo>
                  <a:pt x="567765" y="1183673"/>
                  <a:pt x="576433" y="1204296"/>
                  <a:pt x="591670" y="1219532"/>
                </a:cubicBezTo>
                <a:cubicBezTo>
                  <a:pt x="627777" y="1255637"/>
                  <a:pt x="604687" y="1230583"/>
                  <a:pt x="654423" y="1300214"/>
                </a:cubicBezTo>
                <a:lnTo>
                  <a:pt x="672353" y="1354002"/>
                </a:lnTo>
                <a:cubicBezTo>
                  <a:pt x="675341" y="1362967"/>
                  <a:pt x="674636" y="1374214"/>
                  <a:pt x="681318" y="1380896"/>
                </a:cubicBezTo>
                <a:lnTo>
                  <a:pt x="699247" y="1398826"/>
                </a:lnTo>
                <a:cubicBezTo>
                  <a:pt x="702118" y="1410309"/>
                  <a:pt x="710748" y="1448723"/>
                  <a:pt x="717176" y="1461579"/>
                </a:cubicBezTo>
                <a:cubicBezTo>
                  <a:pt x="721994" y="1471216"/>
                  <a:pt x="729129" y="1479508"/>
                  <a:pt x="735106" y="1488473"/>
                </a:cubicBezTo>
                <a:lnTo>
                  <a:pt x="762000" y="1569155"/>
                </a:lnTo>
                <a:lnTo>
                  <a:pt x="770965" y="1596049"/>
                </a:lnTo>
                <a:cubicBezTo>
                  <a:pt x="773953" y="1605014"/>
                  <a:pt x="773247" y="1616262"/>
                  <a:pt x="779929" y="1622944"/>
                </a:cubicBezTo>
                <a:lnTo>
                  <a:pt x="797859" y="1640873"/>
                </a:lnTo>
                <a:cubicBezTo>
                  <a:pt x="849086" y="1623797"/>
                  <a:pt x="806397" y="1645995"/>
                  <a:pt x="833718" y="1605014"/>
                </a:cubicBezTo>
                <a:cubicBezTo>
                  <a:pt x="840751" y="1594465"/>
                  <a:pt x="852496" y="1587860"/>
                  <a:pt x="860612" y="1578120"/>
                </a:cubicBezTo>
                <a:cubicBezTo>
                  <a:pt x="917165" y="1510256"/>
                  <a:pt x="844301" y="1585468"/>
                  <a:pt x="896470" y="1533296"/>
                </a:cubicBezTo>
                <a:cubicBezTo>
                  <a:pt x="899458" y="1524331"/>
                  <a:pt x="900573" y="1514505"/>
                  <a:pt x="905435" y="1506402"/>
                </a:cubicBezTo>
                <a:cubicBezTo>
                  <a:pt x="909784" y="1499155"/>
                  <a:pt x="918085" y="1495073"/>
                  <a:pt x="923365" y="1488473"/>
                </a:cubicBezTo>
                <a:cubicBezTo>
                  <a:pt x="930096" y="1480060"/>
                  <a:pt x="934564" y="1469992"/>
                  <a:pt x="941294" y="1461579"/>
                </a:cubicBezTo>
                <a:cubicBezTo>
                  <a:pt x="946574" y="1454979"/>
                  <a:pt x="954152" y="1450411"/>
                  <a:pt x="959223" y="1443649"/>
                </a:cubicBezTo>
                <a:cubicBezTo>
                  <a:pt x="972152" y="1426410"/>
                  <a:pt x="979845" y="1405098"/>
                  <a:pt x="995082" y="1389861"/>
                </a:cubicBezTo>
                <a:cubicBezTo>
                  <a:pt x="1007035" y="1377908"/>
                  <a:pt x="1014904" y="1359347"/>
                  <a:pt x="1030941" y="1354002"/>
                </a:cubicBezTo>
                <a:lnTo>
                  <a:pt x="1084729" y="1336073"/>
                </a:lnTo>
                <a:cubicBezTo>
                  <a:pt x="1090706" y="1330097"/>
                  <a:pt x="1095099" y="1321924"/>
                  <a:pt x="1102659" y="1318144"/>
                </a:cubicBezTo>
                <a:cubicBezTo>
                  <a:pt x="1119563" y="1309692"/>
                  <a:pt x="1156447" y="1300214"/>
                  <a:pt x="1156447" y="1300214"/>
                </a:cubicBezTo>
                <a:cubicBezTo>
                  <a:pt x="1159435" y="1291249"/>
                  <a:pt x="1165412" y="1282770"/>
                  <a:pt x="1165412" y="1273320"/>
                </a:cubicBezTo>
                <a:cubicBezTo>
                  <a:pt x="1165412" y="1263870"/>
                  <a:pt x="1160673" y="1254878"/>
                  <a:pt x="1156447" y="1246426"/>
                </a:cubicBezTo>
                <a:cubicBezTo>
                  <a:pt x="1142481" y="1218493"/>
                  <a:pt x="1139350" y="1222448"/>
                  <a:pt x="1120588" y="1201602"/>
                </a:cubicBezTo>
                <a:cubicBezTo>
                  <a:pt x="1099338" y="1177991"/>
                  <a:pt x="1077950" y="1154470"/>
                  <a:pt x="1057835" y="1129885"/>
                </a:cubicBezTo>
                <a:cubicBezTo>
                  <a:pt x="1051012" y="1121546"/>
                  <a:pt x="1047878" y="1110238"/>
                  <a:pt x="1039906" y="1102991"/>
                </a:cubicBezTo>
                <a:cubicBezTo>
                  <a:pt x="1014695" y="1080072"/>
                  <a:pt x="983314" y="1064331"/>
                  <a:pt x="959223" y="1040238"/>
                </a:cubicBezTo>
                <a:cubicBezTo>
                  <a:pt x="953247" y="1034261"/>
                  <a:pt x="948056" y="1027379"/>
                  <a:pt x="941294" y="1022308"/>
                </a:cubicBezTo>
                <a:cubicBezTo>
                  <a:pt x="860191" y="961480"/>
                  <a:pt x="910699" y="1009641"/>
                  <a:pt x="869576" y="968520"/>
                </a:cubicBezTo>
                <a:cubicBezTo>
                  <a:pt x="845673" y="896805"/>
                  <a:pt x="881528" y="980471"/>
                  <a:pt x="833718" y="932661"/>
                </a:cubicBezTo>
                <a:cubicBezTo>
                  <a:pt x="827036" y="925979"/>
                  <a:pt x="829615" y="913870"/>
                  <a:pt x="824753" y="905767"/>
                </a:cubicBezTo>
                <a:cubicBezTo>
                  <a:pt x="820404" y="898520"/>
                  <a:pt x="812800" y="893814"/>
                  <a:pt x="806823" y="887838"/>
                </a:cubicBezTo>
                <a:cubicBezTo>
                  <a:pt x="812800" y="881861"/>
                  <a:pt x="819473" y="876508"/>
                  <a:pt x="824753" y="869908"/>
                </a:cubicBezTo>
                <a:cubicBezTo>
                  <a:pt x="831484" y="861495"/>
                  <a:pt x="835064" y="850632"/>
                  <a:pt x="842682" y="843014"/>
                </a:cubicBezTo>
                <a:cubicBezTo>
                  <a:pt x="850300" y="835396"/>
                  <a:pt x="861468" y="832180"/>
                  <a:pt x="869576" y="825085"/>
                </a:cubicBezTo>
                <a:cubicBezTo>
                  <a:pt x="885478" y="811171"/>
                  <a:pt x="898498" y="794175"/>
                  <a:pt x="914400" y="780261"/>
                </a:cubicBezTo>
                <a:cubicBezTo>
                  <a:pt x="922508" y="773166"/>
                  <a:pt x="933114" y="769344"/>
                  <a:pt x="941294" y="762332"/>
                </a:cubicBezTo>
                <a:cubicBezTo>
                  <a:pt x="954129" y="751331"/>
                  <a:pt x="963088" y="735850"/>
                  <a:pt x="977153" y="726473"/>
                </a:cubicBezTo>
                <a:cubicBezTo>
                  <a:pt x="986118" y="720497"/>
                  <a:pt x="995634" y="715275"/>
                  <a:pt x="1004047" y="708544"/>
                </a:cubicBezTo>
                <a:cubicBezTo>
                  <a:pt x="1010647" y="703264"/>
                  <a:pt x="1014729" y="694963"/>
                  <a:pt x="1021976" y="690614"/>
                </a:cubicBezTo>
                <a:cubicBezTo>
                  <a:pt x="1030079" y="685752"/>
                  <a:pt x="1039905" y="684637"/>
                  <a:pt x="1048870" y="681649"/>
                </a:cubicBezTo>
                <a:cubicBezTo>
                  <a:pt x="1054847" y="675673"/>
                  <a:pt x="1059552" y="668068"/>
                  <a:pt x="1066800" y="663720"/>
                </a:cubicBezTo>
                <a:cubicBezTo>
                  <a:pt x="1133074" y="623956"/>
                  <a:pt x="1052586" y="691227"/>
                  <a:pt x="1120588" y="636826"/>
                </a:cubicBezTo>
                <a:cubicBezTo>
                  <a:pt x="1127188" y="631546"/>
                  <a:pt x="1131756" y="623967"/>
                  <a:pt x="1138518" y="618896"/>
                </a:cubicBezTo>
                <a:cubicBezTo>
                  <a:pt x="1155757" y="605967"/>
                  <a:pt x="1174377" y="594991"/>
                  <a:pt x="1192306" y="583038"/>
                </a:cubicBezTo>
                <a:cubicBezTo>
                  <a:pt x="1201271" y="577061"/>
                  <a:pt x="1209563" y="569926"/>
                  <a:pt x="1219200" y="565108"/>
                </a:cubicBezTo>
                <a:lnTo>
                  <a:pt x="1255059" y="547179"/>
                </a:lnTo>
                <a:cubicBezTo>
                  <a:pt x="1261035" y="541202"/>
                  <a:pt x="1266388" y="534529"/>
                  <a:pt x="1272988" y="529249"/>
                </a:cubicBezTo>
                <a:cubicBezTo>
                  <a:pt x="1329544" y="484003"/>
                  <a:pt x="1274511" y="536690"/>
                  <a:pt x="1317812" y="493391"/>
                </a:cubicBezTo>
                <a:cubicBezTo>
                  <a:pt x="1233410" y="408985"/>
                  <a:pt x="1368752" y="536314"/>
                  <a:pt x="1237129" y="448567"/>
                </a:cubicBezTo>
                <a:cubicBezTo>
                  <a:pt x="1202372" y="425396"/>
                  <a:pt x="1220456" y="434045"/>
                  <a:pt x="1183341" y="421673"/>
                </a:cubicBezTo>
                <a:cubicBezTo>
                  <a:pt x="1168400" y="406732"/>
                  <a:pt x="1156099" y="388570"/>
                  <a:pt x="1138518" y="376849"/>
                </a:cubicBezTo>
                <a:cubicBezTo>
                  <a:pt x="1120588" y="364896"/>
                  <a:pt x="1099966" y="356229"/>
                  <a:pt x="1084729" y="340991"/>
                </a:cubicBezTo>
                <a:cubicBezTo>
                  <a:pt x="1056235" y="312496"/>
                  <a:pt x="1073562" y="328132"/>
                  <a:pt x="1030941" y="296167"/>
                </a:cubicBezTo>
                <a:cubicBezTo>
                  <a:pt x="1024965" y="287202"/>
                  <a:pt x="1020107" y="277381"/>
                  <a:pt x="1013012" y="269273"/>
                </a:cubicBezTo>
                <a:cubicBezTo>
                  <a:pt x="999098" y="253371"/>
                  <a:pt x="979909" y="242031"/>
                  <a:pt x="968188" y="224449"/>
                </a:cubicBezTo>
                <a:cubicBezTo>
                  <a:pt x="945571" y="190522"/>
                  <a:pt x="957878" y="205173"/>
                  <a:pt x="932329" y="179626"/>
                </a:cubicBezTo>
                <a:cubicBezTo>
                  <a:pt x="926353" y="167673"/>
                  <a:pt x="921813" y="154886"/>
                  <a:pt x="914400" y="143767"/>
                </a:cubicBezTo>
                <a:cubicBezTo>
                  <a:pt x="909712" y="136734"/>
                  <a:pt x="900250" y="133398"/>
                  <a:pt x="896470" y="125838"/>
                </a:cubicBezTo>
                <a:cubicBezTo>
                  <a:pt x="888018" y="108934"/>
                  <a:pt x="889024" y="87774"/>
                  <a:pt x="878541" y="72049"/>
                </a:cubicBezTo>
                <a:cubicBezTo>
                  <a:pt x="855924" y="38122"/>
                  <a:pt x="868231" y="52773"/>
                  <a:pt x="842682" y="27226"/>
                </a:cubicBezTo>
                <a:cubicBezTo>
                  <a:pt x="839694" y="18261"/>
                  <a:pt x="842885" y="2624"/>
                  <a:pt x="833718" y="332"/>
                </a:cubicBezTo>
                <a:cubicBezTo>
                  <a:pt x="823265" y="-2281"/>
                  <a:pt x="814932" y="11166"/>
                  <a:pt x="806823" y="18261"/>
                </a:cubicBezTo>
                <a:cubicBezTo>
                  <a:pt x="790921" y="32175"/>
                  <a:pt x="775914" y="47183"/>
                  <a:pt x="762000" y="63085"/>
                </a:cubicBezTo>
                <a:cubicBezTo>
                  <a:pt x="724033" y="106475"/>
                  <a:pt x="766990" y="75362"/>
                  <a:pt x="717176" y="116873"/>
                </a:cubicBezTo>
                <a:cubicBezTo>
                  <a:pt x="689214" y="140175"/>
                  <a:pt x="693221" y="126647"/>
                  <a:pt x="672353" y="152732"/>
                </a:cubicBezTo>
                <a:cubicBezTo>
                  <a:pt x="665622" y="161145"/>
                  <a:pt x="662042" y="172007"/>
                  <a:pt x="654423" y="179626"/>
                </a:cubicBezTo>
                <a:cubicBezTo>
                  <a:pt x="619570" y="214479"/>
                  <a:pt x="624736" y="194322"/>
                  <a:pt x="600635" y="224449"/>
                </a:cubicBezTo>
                <a:cubicBezTo>
                  <a:pt x="593904" y="232862"/>
                  <a:pt x="589437" y="242931"/>
                  <a:pt x="582706" y="251344"/>
                </a:cubicBezTo>
                <a:cubicBezTo>
                  <a:pt x="577426" y="257944"/>
                  <a:pt x="570056" y="262673"/>
                  <a:pt x="564776" y="269273"/>
                </a:cubicBezTo>
                <a:cubicBezTo>
                  <a:pt x="514846" y="331684"/>
                  <a:pt x="583846" y="259168"/>
                  <a:pt x="519953" y="323061"/>
                </a:cubicBezTo>
                <a:cubicBezTo>
                  <a:pt x="528918" y="329038"/>
                  <a:pt x="537210" y="336173"/>
                  <a:pt x="546847" y="340991"/>
                </a:cubicBezTo>
                <a:cubicBezTo>
                  <a:pt x="579893" y="357514"/>
                  <a:pt x="606102" y="349955"/>
                  <a:pt x="645459" y="349955"/>
                </a:cubicBezTo>
                <a:lnTo>
                  <a:pt x="672353" y="305132"/>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2644A18-F0C1-A042-817B-9095BD5FB27E}"/>
              </a:ext>
            </a:extLst>
          </p:cNvPr>
          <p:cNvSpPr/>
          <p:nvPr/>
        </p:nvSpPr>
        <p:spPr>
          <a:xfrm>
            <a:off x="2060718" y="3290047"/>
            <a:ext cx="1381729" cy="174249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a:extLst>
              <a:ext uri="{FF2B5EF4-FFF2-40B4-BE49-F238E27FC236}">
                <a16:creationId xmlns:a16="http://schemas.microsoft.com/office/drawing/2014/main" id="{A735FA99-4D33-D04C-A1BB-2CF03448F5FB}"/>
              </a:ext>
            </a:extLst>
          </p:cNvPr>
          <p:cNvSpPr/>
          <p:nvPr/>
        </p:nvSpPr>
        <p:spPr>
          <a:xfrm>
            <a:off x="1341344" y="3076774"/>
            <a:ext cx="358588" cy="314162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11" name="Right Arrow 10">
            <a:extLst>
              <a:ext uri="{FF2B5EF4-FFF2-40B4-BE49-F238E27FC236}">
                <a16:creationId xmlns:a16="http://schemas.microsoft.com/office/drawing/2014/main" id="{55B96600-65DE-7E4B-AE5C-767762D86F30}"/>
              </a:ext>
            </a:extLst>
          </p:cNvPr>
          <p:cNvSpPr/>
          <p:nvPr/>
        </p:nvSpPr>
        <p:spPr>
          <a:xfrm>
            <a:off x="2051832" y="5828439"/>
            <a:ext cx="7474323" cy="389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3" name="Rectangle 12">
            <a:extLst>
              <a:ext uri="{FF2B5EF4-FFF2-40B4-BE49-F238E27FC236}">
                <a16:creationId xmlns:a16="http://schemas.microsoft.com/office/drawing/2014/main" id="{8B767346-1428-BF4C-8B28-1E8CAE47E5C6}"/>
              </a:ext>
            </a:extLst>
          </p:cNvPr>
          <p:cNvSpPr/>
          <p:nvPr/>
        </p:nvSpPr>
        <p:spPr>
          <a:xfrm rot="2088571">
            <a:off x="5073249" y="3287443"/>
            <a:ext cx="1381729" cy="174249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9E134C-F821-5347-8553-D6D23FDCFA39}"/>
              </a:ext>
            </a:extLst>
          </p:cNvPr>
          <p:cNvSpPr/>
          <p:nvPr/>
        </p:nvSpPr>
        <p:spPr>
          <a:xfrm rot="5400000">
            <a:off x="8076619" y="3287442"/>
            <a:ext cx="1381729" cy="174249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639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EA74F-2823-D84C-A701-4685D300825A}"/>
              </a:ext>
            </a:extLst>
          </p:cNvPr>
          <p:cNvSpPr>
            <a:spLocks noGrp="1"/>
          </p:cNvSpPr>
          <p:nvPr>
            <p:ph type="title"/>
          </p:nvPr>
        </p:nvSpPr>
        <p:spPr/>
        <p:txBody>
          <a:bodyPr/>
          <a:lstStyle/>
          <a:p>
            <a:r>
              <a:rPr lang="en-US" dirty="0"/>
              <a:t>Differences</a:t>
            </a:r>
          </a:p>
        </p:txBody>
      </p:sp>
      <p:sp>
        <p:nvSpPr>
          <p:cNvPr id="3" name="Content Placeholder 2">
            <a:extLst>
              <a:ext uri="{FF2B5EF4-FFF2-40B4-BE49-F238E27FC236}">
                <a16:creationId xmlns:a16="http://schemas.microsoft.com/office/drawing/2014/main" id="{33023B1D-1AB3-7341-AAE1-ACA143851B26}"/>
              </a:ext>
            </a:extLst>
          </p:cNvPr>
          <p:cNvSpPr>
            <a:spLocks noGrp="1"/>
          </p:cNvSpPr>
          <p:nvPr>
            <p:ph idx="1"/>
          </p:nvPr>
        </p:nvSpPr>
        <p:spPr>
          <a:xfrm>
            <a:off x="685801" y="1673852"/>
            <a:ext cx="10131425" cy="3649133"/>
          </a:xfrm>
        </p:spPr>
        <p:txBody>
          <a:bodyPr anchor="t"/>
          <a:lstStyle/>
          <a:p>
            <a:r>
              <a:rPr lang="en-US" b="1" dirty="0"/>
              <a:t>Bounding Circle (BC) </a:t>
            </a:r>
            <a:r>
              <a:rPr lang="en-US" dirty="0"/>
              <a:t>we draw a circle around our shape. The circle is going to be the same, less accurate, easier large scale calculations.</a:t>
            </a:r>
            <a:br>
              <a:rPr lang="en-US" dirty="0"/>
            </a:br>
            <a:r>
              <a:rPr lang="en-US" dirty="0"/>
              <a:t>This works well in 3D because a sphere is idempotent to rotation.</a:t>
            </a:r>
          </a:p>
        </p:txBody>
      </p:sp>
      <p:sp>
        <p:nvSpPr>
          <p:cNvPr id="4" name="Freeform 3">
            <a:extLst>
              <a:ext uri="{FF2B5EF4-FFF2-40B4-BE49-F238E27FC236}">
                <a16:creationId xmlns:a16="http://schemas.microsoft.com/office/drawing/2014/main" id="{A8D263B0-C47A-154F-8B34-F12A7D90DDEB}"/>
              </a:ext>
            </a:extLst>
          </p:cNvPr>
          <p:cNvSpPr/>
          <p:nvPr/>
        </p:nvSpPr>
        <p:spPr>
          <a:xfrm>
            <a:off x="2106706" y="3298680"/>
            <a:ext cx="1317812" cy="1694661"/>
          </a:xfrm>
          <a:custGeom>
            <a:avLst/>
            <a:gdLst>
              <a:gd name="connsiteX0" fmla="*/ 672353 w 1317812"/>
              <a:gd name="connsiteY0" fmla="*/ 305132 h 1694661"/>
              <a:gd name="connsiteX1" fmla="*/ 672353 w 1317812"/>
              <a:gd name="connsiteY1" fmla="*/ 305132 h 1694661"/>
              <a:gd name="connsiteX2" fmla="*/ 582706 w 1317812"/>
              <a:gd name="connsiteY2" fmla="*/ 403744 h 1694661"/>
              <a:gd name="connsiteX3" fmla="*/ 555812 w 1317812"/>
              <a:gd name="connsiteY3" fmla="*/ 421673 h 1694661"/>
              <a:gd name="connsiteX4" fmla="*/ 510988 w 1317812"/>
              <a:gd name="connsiteY4" fmla="*/ 466496 h 1694661"/>
              <a:gd name="connsiteX5" fmla="*/ 457200 w 1317812"/>
              <a:gd name="connsiteY5" fmla="*/ 520285 h 1694661"/>
              <a:gd name="connsiteX6" fmla="*/ 439270 w 1317812"/>
              <a:gd name="connsiteY6" fmla="*/ 538214 h 1694661"/>
              <a:gd name="connsiteX7" fmla="*/ 412376 w 1317812"/>
              <a:gd name="connsiteY7" fmla="*/ 556144 h 1694661"/>
              <a:gd name="connsiteX8" fmla="*/ 367553 w 1317812"/>
              <a:gd name="connsiteY8" fmla="*/ 600967 h 1694661"/>
              <a:gd name="connsiteX9" fmla="*/ 322729 w 1317812"/>
              <a:gd name="connsiteY9" fmla="*/ 645791 h 1694661"/>
              <a:gd name="connsiteX10" fmla="*/ 295835 w 1317812"/>
              <a:gd name="connsiteY10" fmla="*/ 672685 h 1694661"/>
              <a:gd name="connsiteX11" fmla="*/ 268941 w 1317812"/>
              <a:gd name="connsiteY11" fmla="*/ 681649 h 1694661"/>
              <a:gd name="connsiteX12" fmla="*/ 224118 w 1317812"/>
              <a:gd name="connsiteY12" fmla="*/ 726473 h 1694661"/>
              <a:gd name="connsiteX13" fmla="*/ 161365 w 1317812"/>
              <a:gd name="connsiteY13" fmla="*/ 789226 h 1694661"/>
              <a:gd name="connsiteX14" fmla="*/ 143435 w 1317812"/>
              <a:gd name="connsiteY14" fmla="*/ 807155 h 1694661"/>
              <a:gd name="connsiteX15" fmla="*/ 116541 w 1317812"/>
              <a:gd name="connsiteY15" fmla="*/ 825085 h 1694661"/>
              <a:gd name="connsiteX16" fmla="*/ 98612 w 1317812"/>
              <a:gd name="connsiteY16" fmla="*/ 851979 h 1694661"/>
              <a:gd name="connsiteX17" fmla="*/ 26894 w 1317812"/>
              <a:gd name="connsiteY17" fmla="*/ 905767 h 1694661"/>
              <a:gd name="connsiteX18" fmla="*/ 0 w 1317812"/>
              <a:gd name="connsiteY18" fmla="*/ 923696 h 1694661"/>
              <a:gd name="connsiteX19" fmla="*/ 26894 w 1317812"/>
              <a:gd name="connsiteY19" fmla="*/ 932661 h 1694661"/>
              <a:gd name="connsiteX20" fmla="*/ 80682 w 1317812"/>
              <a:gd name="connsiteY20" fmla="*/ 1004379 h 1694661"/>
              <a:gd name="connsiteX21" fmla="*/ 89647 w 1317812"/>
              <a:gd name="connsiteY21" fmla="*/ 1031273 h 1694661"/>
              <a:gd name="connsiteX22" fmla="*/ 125506 w 1317812"/>
              <a:gd name="connsiteY22" fmla="*/ 1076096 h 1694661"/>
              <a:gd name="connsiteX23" fmla="*/ 134470 w 1317812"/>
              <a:gd name="connsiteY23" fmla="*/ 1102991 h 1694661"/>
              <a:gd name="connsiteX24" fmla="*/ 152400 w 1317812"/>
              <a:gd name="connsiteY24" fmla="*/ 1129885 h 1694661"/>
              <a:gd name="connsiteX25" fmla="*/ 161365 w 1317812"/>
              <a:gd name="connsiteY25" fmla="*/ 1165744 h 1694661"/>
              <a:gd name="connsiteX26" fmla="*/ 179294 w 1317812"/>
              <a:gd name="connsiteY26" fmla="*/ 1219532 h 1694661"/>
              <a:gd name="connsiteX27" fmla="*/ 197223 w 1317812"/>
              <a:gd name="connsiteY27" fmla="*/ 1246426 h 1694661"/>
              <a:gd name="connsiteX28" fmla="*/ 224118 w 1317812"/>
              <a:gd name="connsiteY28" fmla="*/ 1300214 h 1694661"/>
              <a:gd name="connsiteX29" fmla="*/ 259976 w 1317812"/>
              <a:gd name="connsiteY29" fmla="*/ 1416755 h 1694661"/>
              <a:gd name="connsiteX30" fmla="*/ 277906 w 1317812"/>
              <a:gd name="connsiteY30" fmla="*/ 1452614 h 1694661"/>
              <a:gd name="connsiteX31" fmla="*/ 295835 w 1317812"/>
              <a:gd name="connsiteY31" fmla="*/ 1515367 h 1694661"/>
              <a:gd name="connsiteX32" fmla="*/ 313765 w 1317812"/>
              <a:gd name="connsiteY32" fmla="*/ 1569155 h 1694661"/>
              <a:gd name="connsiteX33" fmla="*/ 340659 w 1317812"/>
              <a:gd name="connsiteY33" fmla="*/ 1667767 h 1694661"/>
              <a:gd name="connsiteX34" fmla="*/ 349623 w 1317812"/>
              <a:gd name="connsiteY34" fmla="*/ 1694661 h 1694661"/>
              <a:gd name="connsiteX35" fmla="*/ 403412 w 1317812"/>
              <a:gd name="connsiteY35" fmla="*/ 1631908 h 1694661"/>
              <a:gd name="connsiteX36" fmla="*/ 457200 w 1317812"/>
              <a:gd name="connsiteY36" fmla="*/ 1560191 h 1694661"/>
              <a:gd name="connsiteX37" fmla="*/ 466165 w 1317812"/>
              <a:gd name="connsiteY37" fmla="*/ 1533296 h 1694661"/>
              <a:gd name="connsiteX38" fmla="*/ 502023 w 1317812"/>
              <a:gd name="connsiteY38" fmla="*/ 1479508 h 1694661"/>
              <a:gd name="connsiteX39" fmla="*/ 528918 w 1317812"/>
              <a:gd name="connsiteY39" fmla="*/ 1434685 h 1694661"/>
              <a:gd name="connsiteX40" fmla="*/ 546847 w 1317812"/>
              <a:gd name="connsiteY40" fmla="*/ 1380896 h 1694661"/>
              <a:gd name="connsiteX41" fmla="*/ 555812 w 1317812"/>
              <a:gd name="connsiteY41" fmla="*/ 1354002 h 1694661"/>
              <a:gd name="connsiteX42" fmla="*/ 564776 w 1317812"/>
              <a:gd name="connsiteY42" fmla="*/ 1318144 h 1694661"/>
              <a:gd name="connsiteX43" fmla="*/ 555812 w 1317812"/>
              <a:gd name="connsiteY43" fmla="*/ 1228496 h 1694661"/>
              <a:gd name="connsiteX44" fmla="*/ 555812 w 1317812"/>
              <a:gd name="connsiteY44" fmla="*/ 1165744 h 1694661"/>
              <a:gd name="connsiteX45" fmla="*/ 591670 w 1317812"/>
              <a:gd name="connsiteY45" fmla="*/ 1219532 h 1694661"/>
              <a:gd name="connsiteX46" fmla="*/ 654423 w 1317812"/>
              <a:gd name="connsiteY46" fmla="*/ 1300214 h 1694661"/>
              <a:gd name="connsiteX47" fmla="*/ 672353 w 1317812"/>
              <a:gd name="connsiteY47" fmla="*/ 1354002 h 1694661"/>
              <a:gd name="connsiteX48" fmla="*/ 681318 w 1317812"/>
              <a:gd name="connsiteY48" fmla="*/ 1380896 h 1694661"/>
              <a:gd name="connsiteX49" fmla="*/ 699247 w 1317812"/>
              <a:gd name="connsiteY49" fmla="*/ 1398826 h 1694661"/>
              <a:gd name="connsiteX50" fmla="*/ 717176 w 1317812"/>
              <a:gd name="connsiteY50" fmla="*/ 1461579 h 1694661"/>
              <a:gd name="connsiteX51" fmla="*/ 735106 w 1317812"/>
              <a:gd name="connsiteY51" fmla="*/ 1488473 h 1694661"/>
              <a:gd name="connsiteX52" fmla="*/ 762000 w 1317812"/>
              <a:gd name="connsiteY52" fmla="*/ 1569155 h 1694661"/>
              <a:gd name="connsiteX53" fmla="*/ 770965 w 1317812"/>
              <a:gd name="connsiteY53" fmla="*/ 1596049 h 1694661"/>
              <a:gd name="connsiteX54" fmla="*/ 779929 w 1317812"/>
              <a:gd name="connsiteY54" fmla="*/ 1622944 h 1694661"/>
              <a:gd name="connsiteX55" fmla="*/ 797859 w 1317812"/>
              <a:gd name="connsiteY55" fmla="*/ 1640873 h 1694661"/>
              <a:gd name="connsiteX56" fmla="*/ 833718 w 1317812"/>
              <a:gd name="connsiteY56" fmla="*/ 1605014 h 1694661"/>
              <a:gd name="connsiteX57" fmla="*/ 860612 w 1317812"/>
              <a:gd name="connsiteY57" fmla="*/ 1578120 h 1694661"/>
              <a:gd name="connsiteX58" fmla="*/ 896470 w 1317812"/>
              <a:gd name="connsiteY58" fmla="*/ 1533296 h 1694661"/>
              <a:gd name="connsiteX59" fmla="*/ 905435 w 1317812"/>
              <a:gd name="connsiteY59" fmla="*/ 1506402 h 1694661"/>
              <a:gd name="connsiteX60" fmla="*/ 923365 w 1317812"/>
              <a:gd name="connsiteY60" fmla="*/ 1488473 h 1694661"/>
              <a:gd name="connsiteX61" fmla="*/ 941294 w 1317812"/>
              <a:gd name="connsiteY61" fmla="*/ 1461579 h 1694661"/>
              <a:gd name="connsiteX62" fmla="*/ 959223 w 1317812"/>
              <a:gd name="connsiteY62" fmla="*/ 1443649 h 1694661"/>
              <a:gd name="connsiteX63" fmla="*/ 995082 w 1317812"/>
              <a:gd name="connsiteY63" fmla="*/ 1389861 h 1694661"/>
              <a:gd name="connsiteX64" fmla="*/ 1030941 w 1317812"/>
              <a:gd name="connsiteY64" fmla="*/ 1354002 h 1694661"/>
              <a:gd name="connsiteX65" fmla="*/ 1084729 w 1317812"/>
              <a:gd name="connsiteY65" fmla="*/ 1336073 h 1694661"/>
              <a:gd name="connsiteX66" fmla="*/ 1102659 w 1317812"/>
              <a:gd name="connsiteY66" fmla="*/ 1318144 h 1694661"/>
              <a:gd name="connsiteX67" fmla="*/ 1156447 w 1317812"/>
              <a:gd name="connsiteY67" fmla="*/ 1300214 h 1694661"/>
              <a:gd name="connsiteX68" fmla="*/ 1165412 w 1317812"/>
              <a:gd name="connsiteY68" fmla="*/ 1273320 h 1694661"/>
              <a:gd name="connsiteX69" fmla="*/ 1156447 w 1317812"/>
              <a:gd name="connsiteY69" fmla="*/ 1246426 h 1694661"/>
              <a:gd name="connsiteX70" fmla="*/ 1120588 w 1317812"/>
              <a:gd name="connsiteY70" fmla="*/ 1201602 h 1694661"/>
              <a:gd name="connsiteX71" fmla="*/ 1057835 w 1317812"/>
              <a:gd name="connsiteY71" fmla="*/ 1129885 h 1694661"/>
              <a:gd name="connsiteX72" fmla="*/ 1039906 w 1317812"/>
              <a:gd name="connsiteY72" fmla="*/ 1102991 h 1694661"/>
              <a:gd name="connsiteX73" fmla="*/ 959223 w 1317812"/>
              <a:gd name="connsiteY73" fmla="*/ 1040238 h 1694661"/>
              <a:gd name="connsiteX74" fmla="*/ 941294 w 1317812"/>
              <a:gd name="connsiteY74" fmla="*/ 1022308 h 1694661"/>
              <a:gd name="connsiteX75" fmla="*/ 869576 w 1317812"/>
              <a:gd name="connsiteY75" fmla="*/ 968520 h 1694661"/>
              <a:gd name="connsiteX76" fmla="*/ 833718 w 1317812"/>
              <a:gd name="connsiteY76" fmla="*/ 932661 h 1694661"/>
              <a:gd name="connsiteX77" fmla="*/ 824753 w 1317812"/>
              <a:gd name="connsiteY77" fmla="*/ 905767 h 1694661"/>
              <a:gd name="connsiteX78" fmla="*/ 806823 w 1317812"/>
              <a:gd name="connsiteY78" fmla="*/ 887838 h 1694661"/>
              <a:gd name="connsiteX79" fmla="*/ 824753 w 1317812"/>
              <a:gd name="connsiteY79" fmla="*/ 869908 h 1694661"/>
              <a:gd name="connsiteX80" fmla="*/ 842682 w 1317812"/>
              <a:gd name="connsiteY80" fmla="*/ 843014 h 1694661"/>
              <a:gd name="connsiteX81" fmla="*/ 869576 w 1317812"/>
              <a:gd name="connsiteY81" fmla="*/ 825085 h 1694661"/>
              <a:gd name="connsiteX82" fmla="*/ 914400 w 1317812"/>
              <a:gd name="connsiteY82" fmla="*/ 780261 h 1694661"/>
              <a:gd name="connsiteX83" fmla="*/ 941294 w 1317812"/>
              <a:gd name="connsiteY83" fmla="*/ 762332 h 1694661"/>
              <a:gd name="connsiteX84" fmla="*/ 977153 w 1317812"/>
              <a:gd name="connsiteY84" fmla="*/ 726473 h 1694661"/>
              <a:gd name="connsiteX85" fmla="*/ 1004047 w 1317812"/>
              <a:gd name="connsiteY85" fmla="*/ 708544 h 1694661"/>
              <a:gd name="connsiteX86" fmla="*/ 1021976 w 1317812"/>
              <a:gd name="connsiteY86" fmla="*/ 690614 h 1694661"/>
              <a:gd name="connsiteX87" fmla="*/ 1048870 w 1317812"/>
              <a:gd name="connsiteY87" fmla="*/ 681649 h 1694661"/>
              <a:gd name="connsiteX88" fmla="*/ 1066800 w 1317812"/>
              <a:gd name="connsiteY88" fmla="*/ 663720 h 1694661"/>
              <a:gd name="connsiteX89" fmla="*/ 1120588 w 1317812"/>
              <a:gd name="connsiteY89" fmla="*/ 636826 h 1694661"/>
              <a:gd name="connsiteX90" fmla="*/ 1138518 w 1317812"/>
              <a:gd name="connsiteY90" fmla="*/ 618896 h 1694661"/>
              <a:gd name="connsiteX91" fmla="*/ 1192306 w 1317812"/>
              <a:gd name="connsiteY91" fmla="*/ 583038 h 1694661"/>
              <a:gd name="connsiteX92" fmla="*/ 1219200 w 1317812"/>
              <a:gd name="connsiteY92" fmla="*/ 565108 h 1694661"/>
              <a:gd name="connsiteX93" fmla="*/ 1255059 w 1317812"/>
              <a:gd name="connsiteY93" fmla="*/ 547179 h 1694661"/>
              <a:gd name="connsiteX94" fmla="*/ 1272988 w 1317812"/>
              <a:gd name="connsiteY94" fmla="*/ 529249 h 1694661"/>
              <a:gd name="connsiteX95" fmla="*/ 1317812 w 1317812"/>
              <a:gd name="connsiteY95" fmla="*/ 493391 h 1694661"/>
              <a:gd name="connsiteX96" fmla="*/ 1237129 w 1317812"/>
              <a:gd name="connsiteY96" fmla="*/ 448567 h 1694661"/>
              <a:gd name="connsiteX97" fmla="*/ 1183341 w 1317812"/>
              <a:gd name="connsiteY97" fmla="*/ 421673 h 1694661"/>
              <a:gd name="connsiteX98" fmla="*/ 1138518 w 1317812"/>
              <a:gd name="connsiteY98" fmla="*/ 376849 h 1694661"/>
              <a:gd name="connsiteX99" fmla="*/ 1084729 w 1317812"/>
              <a:gd name="connsiteY99" fmla="*/ 340991 h 1694661"/>
              <a:gd name="connsiteX100" fmla="*/ 1030941 w 1317812"/>
              <a:gd name="connsiteY100" fmla="*/ 296167 h 1694661"/>
              <a:gd name="connsiteX101" fmla="*/ 1013012 w 1317812"/>
              <a:gd name="connsiteY101" fmla="*/ 269273 h 1694661"/>
              <a:gd name="connsiteX102" fmla="*/ 968188 w 1317812"/>
              <a:gd name="connsiteY102" fmla="*/ 224449 h 1694661"/>
              <a:gd name="connsiteX103" fmla="*/ 932329 w 1317812"/>
              <a:gd name="connsiteY103" fmla="*/ 179626 h 1694661"/>
              <a:gd name="connsiteX104" fmla="*/ 914400 w 1317812"/>
              <a:gd name="connsiteY104" fmla="*/ 143767 h 1694661"/>
              <a:gd name="connsiteX105" fmla="*/ 896470 w 1317812"/>
              <a:gd name="connsiteY105" fmla="*/ 125838 h 1694661"/>
              <a:gd name="connsiteX106" fmla="*/ 878541 w 1317812"/>
              <a:gd name="connsiteY106" fmla="*/ 72049 h 1694661"/>
              <a:gd name="connsiteX107" fmla="*/ 842682 w 1317812"/>
              <a:gd name="connsiteY107" fmla="*/ 27226 h 1694661"/>
              <a:gd name="connsiteX108" fmla="*/ 833718 w 1317812"/>
              <a:gd name="connsiteY108" fmla="*/ 332 h 1694661"/>
              <a:gd name="connsiteX109" fmla="*/ 806823 w 1317812"/>
              <a:gd name="connsiteY109" fmla="*/ 18261 h 1694661"/>
              <a:gd name="connsiteX110" fmla="*/ 762000 w 1317812"/>
              <a:gd name="connsiteY110" fmla="*/ 63085 h 1694661"/>
              <a:gd name="connsiteX111" fmla="*/ 717176 w 1317812"/>
              <a:gd name="connsiteY111" fmla="*/ 116873 h 1694661"/>
              <a:gd name="connsiteX112" fmla="*/ 672353 w 1317812"/>
              <a:gd name="connsiteY112" fmla="*/ 152732 h 1694661"/>
              <a:gd name="connsiteX113" fmla="*/ 654423 w 1317812"/>
              <a:gd name="connsiteY113" fmla="*/ 179626 h 1694661"/>
              <a:gd name="connsiteX114" fmla="*/ 600635 w 1317812"/>
              <a:gd name="connsiteY114" fmla="*/ 224449 h 1694661"/>
              <a:gd name="connsiteX115" fmla="*/ 582706 w 1317812"/>
              <a:gd name="connsiteY115" fmla="*/ 251344 h 1694661"/>
              <a:gd name="connsiteX116" fmla="*/ 564776 w 1317812"/>
              <a:gd name="connsiteY116" fmla="*/ 269273 h 1694661"/>
              <a:gd name="connsiteX117" fmla="*/ 519953 w 1317812"/>
              <a:gd name="connsiteY117" fmla="*/ 323061 h 1694661"/>
              <a:gd name="connsiteX118" fmla="*/ 546847 w 1317812"/>
              <a:gd name="connsiteY118" fmla="*/ 340991 h 1694661"/>
              <a:gd name="connsiteX119" fmla="*/ 645459 w 1317812"/>
              <a:gd name="connsiteY119" fmla="*/ 349955 h 1694661"/>
              <a:gd name="connsiteX120" fmla="*/ 672353 w 1317812"/>
              <a:gd name="connsiteY120" fmla="*/ 305132 h 16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317812" h="1694661">
                <a:moveTo>
                  <a:pt x="672353" y="305132"/>
                </a:moveTo>
                <a:lnTo>
                  <a:pt x="672353" y="305132"/>
                </a:lnTo>
                <a:cubicBezTo>
                  <a:pt x="667692" y="310570"/>
                  <a:pt x="601153" y="391446"/>
                  <a:pt x="582706" y="403744"/>
                </a:cubicBezTo>
                <a:lnTo>
                  <a:pt x="555812" y="421673"/>
                </a:lnTo>
                <a:cubicBezTo>
                  <a:pt x="521279" y="473470"/>
                  <a:pt x="557473" y="426652"/>
                  <a:pt x="510988" y="466496"/>
                </a:cubicBezTo>
                <a:cubicBezTo>
                  <a:pt x="510965" y="466516"/>
                  <a:pt x="466176" y="511309"/>
                  <a:pt x="457200" y="520285"/>
                </a:cubicBezTo>
                <a:cubicBezTo>
                  <a:pt x="451223" y="526262"/>
                  <a:pt x="446302" y="533526"/>
                  <a:pt x="439270" y="538214"/>
                </a:cubicBezTo>
                <a:lnTo>
                  <a:pt x="412376" y="556144"/>
                </a:lnTo>
                <a:cubicBezTo>
                  <a:pt x="376518" y="609932"/>
                  <a:pt x="415364" y="559132"/>
                  <a:pt x="367553" y="600967"/>
                </a:cubicBezTo>
                <a:cubicBezTo>
                  <a:pt x="351651" y="614881"/>
                  <a:pt x="337670" y="630850"/>
                  <a:pt x="322729" y="645791"/>
                </a:cubicBezTo>
                <a:cubicBezTo>
                  <a:pt x="313764" y="654756"/>
                  <a:pt x="307862" y="668676"/>
                  <a:pt x="295835" y="672685"/>
                </a:cubicBezTo>
                <a:lnTo>
                  <a:pt x="268941" y="681649"/>
                </a:lnTo>
                <a:cubicBezTo>
                  <a:pt x="233085" y="735436"/>
                  <a:pt x="271928" y="684640"/>
                  <a:pt x="224118" y="726473"/>
                </a:cubicBezTo>
                <a:cubicBezTo>
                  <a:pt x="224072" y="726513"/>
                  <a:pt x="173933" y="776658"/>
                  <a:pt x="161365" y="789226"/>
                </a:cubicBezTo>
                <a:cubicBezTo>
                  <a:pt x="155388" y="795203"/>
                  <a:pt x="150467" y="802467"/>
                  <a:pt x="143435" y="807155"/>
                </a:cubicBezTo>
                <a:lnTo>
                  <a:pt x="116541" y="825085"/>
                </a:lnTo>
                <a:cubicBezTo>
                  <a:pt x="110565" y="834050"/>
                  <a:pt x="105343" y="843566"/>
                  <a:pt x="98612" y="851979"/>
                </a:cubicBezTo>
                <a:cubicBezTo>
                  <a:pt x="79662" y="875666"/>
                  <a:pt x="51467" y="889385"/>
                  <a:pt x="26894" y="905767"/>
                </a:cubicBezTo>
                <a:lnTo>
                  <a:pt x="0" y="923696"/>
                </a:lnTo>
                <a:cubicBezTo>
                  <a:pt x="8965" y="926684"/>
                  <a:pt x="18791" y="927799"/>
                  <a:pt x="26894" y="932661"/>
                </a:cubicBezTo>
                <a:cubicBezTo>
                  <a:pt x="44591" y="943280"/>
                  <a:pt x="79571" y="1001046"/>
                  <a:pt x="80682" y="1004379"/>
                </a:cubicBezTo>
                <a:cubicBezTo>
                  <a:pt x="83670" y="1013344"/>
                  <a:pt x="85421" y="1022821"/>
                  <a:pt x="89647" y="1031273"/>
                </a:cubicBezTo>
                <a:cubicBezTo>
                  <a:pt x="100957" y="1053893"/>
                  <a:pt x="108828" y="1059419"/>
                  <a:pt x="125506" y="1076096"/>
                </a:cubicBezTo>
                <a:cubicBezTo>
                  <a:pt x="128494" y="1085061"/>
                  <a:pt x="130244" y="1094539"/>
                  <a:pt x="134470" y="1102991"/>
                </a:cubicBezTo>
                <a:cubicBezTo>
                  <a:pt x="139288" y="1112628"/>
                  <a:pt x="148156" y="1119982"/>
                  <a:pt x="152400" y="1129885"/>
                </a:cubicBezTo>
                <a:cubicBezTo>
                  <a:pt x="157254" y="1141210"/>
                  <a:pt x="157825" y="1153943"/>
                  <a:pt x="161365" y="1165744"/>
                </a:cubicBezTo>
                <a:cubicBezTo>
                  <a:pt x="166796" y="1183846"/>
                  <a:pt x="171618" y="1202262"/>
                  <a:pt x="179294" y="1219532"/>
                </a:cubicBezTo>
                <a:cubicBezTo>
                  <a:pt x="183670" y="1229378"/>
                  <a:pt x="192405" y="1236789"/>
                  <a:pt x="197223" y="1246426"/>
                </a:cubicBezTo>
                <a:cubicBezTo>
                  <a:pt x="234334" y="1320648"/>
                  <a:pt x="172739" y="1223149"/>
                  <a:pt x="224118" y="1300214"/>
                </a:cubicBezTo>
                <a:cubicBezTo>
                  <a:pt x="228201" y="1314504"/>
                  <a:pt x="251707" y="1400217"/>
                  <a:pt x="259976" y="1416755"/>
                </a:cubicBezTo>
                <a:cubicBezTo>
                  <a:pt x="265953" y="1428708"/>
                  <a:pt x="272642" y="1440331"/>
                  <a:pt x="277906" y="1452614"/>
                </a:cubicBezTo>
                <a:cubicBezTo>
                  <a:pt x="287945" y="1476039"/>
                  <a:pt x="288256" y="1490104"/>
                  <a:pt x="295835" y="1515367"/>
                </a:cubicBezTo>
                <a:cubicBezTo>
                  <a:pt x="301266" y="1533469"/>
                  <a:pt x="310059" y="1550623"/>
                  <a:pt x="313765" y="1569155"/>
                </a:cubicBezTo>
                <a:cubicBezTo>
                  <a:pt x="326436" y="1632516"/>
                  <a:pt x="317909" y="1599517"/>
                  <a:pt x="340659" y="1667767"/>
                </a:cubicBezTo>
                <a:lnTo>
                  <a:pt x="349623" y="1694661"/>
                </a:lnTo>
                <a:cubicBezTo>
                  <a:pt x="380578" y="1663707"/>
                  <a:pt x="376578" y="1670243"/>
                  <a:pt x="403412" y="1631908"/>
                </a:cubicBezTo>
                <a:cubicBezTo>
                  <a:pt x="450716" y="1564331"/>
                  <a:pt x="421382" y="1596007"/>
                  <a:pt x="457200" y="1560191"/>
                </a:cubicBezTo>
                <a:cubicBezTo>
                  <a:pt x="460188" y="1551226"/>
                  <a:pt x="461576" y="1541557"/>
                  <a:pt x="466165" y="1533296"/>
                </a:cubicBezTo>
                <a:cubicBezTo>
                  <a:pt x="476630" y="1514459"/>
                  <a:pt x="495209" y="1499950"/>
                  <a:pt x="502023" y="1479508"/>
                </a:cubicBezTo>
                <a:cubicBezTo>
                  <a:pt x="513661" y="1444596"/>
                  <a:pt x="504306" y="1459296"/>
                  <a:pt x="528918" y="1434685"/>
                </a:cubicBezTo>
                <a:lnTo>
                  <a:pt x="546847" y="1380896"/>
                </a:lnTo>
                <a:cubicBezTo>
                  <a:pt x="549835" y="1371931"/>
                  <a:pt x="553520" y="1363170"/>
                  <a:pt x="555812" y="1354002"/>
                </a:cubicBezTo>
                <a:lnTo>
                  <a:pt x="564776" y="1318144"/>
                </a:lnTo>
                <a:cubicBezTo>
                  <a:pt x="561788" y="1288261"/>
                  <a:pt x="560059" y="1258226"/>
                  <a:pt x="555812" y="1228496"/>
                </a:cubicBezTo>
                <a:cubicBezTo>
                  <a:pt x="547933" y="1173338"/>
                  <a:pt x="540360" y="1212097"/>
                  <a:pt x="555812" y="1165744"/>
                </a:cubicBezTo>
                <a:cubicBezTo>
                  <a:pt x="567765" y="1183673"/>
                  <a:pt x="576433" y="1204296"/>
                  <a:pt x="591670" y="1219532"/>
                </a:cubicBezTo>
                <a:cubicBezTo>
                  <a:pt x="627777" y="1255637"/>
                  <a:pt x="604687" y="1230583"/>
                  <a:pt x="654423" y="1300214"/>
                </a:cubicBezTo>
                <a:lnTo>
                  <a:pt x="672353" y="1354002"/>
                </a:lnTo>
                <a:cubicBezTo>
                  <a:pt x="675341" y="1362967"/>
                  <a:pt x="674636" y="1374214"/>
                  <a:pt x="681318" y="1380896"/>
                </a:cubicBezTo>
                <a:lnTo>
                  <a:pt x="699247" y="1398826"/>
                </a:lnTo>
                <a:cubicBezTo>
                  <a:pt x="702118" y="1410309"/>
                  <a:pt x="710748" y="1448723"/>
                  <a:pt x="717176" y="1461579"/>
                </a:cubicBezTo>
                <a:cubicBezTo>
                  <a:pt x="721994" y="1471216"/>
                  <a:pt x="729129" y="1479508"/>
                  <a:pt x="735106" y="1488473"/>
                </a:cubicBezTo>
                <a:lnTo>
                  <a:pt x="762000" y="1569155"/>
                </a:lnTo>
                <a:lnTo>
                  <a:pt x="770965" y="1596049"/>
                </a:lnTo>
                <a:cubicBezTo>
                  <a:pt x="773953" y="1605014"/>
                  <a:pt x="773247" y="1616262"/>
                  <a:pt x="779929" y="1622944"/>
                </a:cubicBezTo>
                <a:lnTo>
                  <a:pt x="797859" y="1640873"/>
                </a:lnTo>
                <a:cubicBezTo>
                  <a:pt x="849086" y="1623797"/>
                  <a:pt x="806397" y="1645995"/>
                  <a:pt x="833718" y="1605014"/>
                </a:cubicBezTo>
                <a:cubicBezTo>
                  <a:pt x="840751" y="1594465"/>
                  <a:pt x="852496" y="1587860"/>
                  <a:pt x="860612" y="1578120"/>
                </a:cubicBezTo>
                <a:cubicBezTo>
                  <a:pt x="917165" y="1510256"/>
                  <a:pt x="844301" y="1585468"/>
                  <a:pt x="896470" y="1533296"/>
                </a:cubicBezTo>
                <a:cubicBezTo>
                  <a:pt x="899458" y="1524331"/>
                  <a:pt x="900573" y="1514505"/>
                  <a:pt x="905435" y="1506402"/>
                </a:cubicBezTo>
                <a:cubicBezTo>
                  <a:pt x="909784" y="1499155"/>
                  <a:pt x="918085" y="1495073"/>
                  <a:pt x="923365" y="1488473"/>
                </a:cubicBezTo>
                <a:cubicBezTo>
                  <a:pt x="930096" y="1480060"/>
                  <a:pt x="934564" y="1469992"/>
                  <a:pt x="941294" y="1461579"/>
                </a:cubicBezTo>
                <a:cubicBezTo>
                  <a:pt x="946574" y="1454979"/>
                  <a:pt x="954152" y="1450411"/>
                  <a:pt x="959223" y="1443649"/>
                </a:cubicBezTo>
                <a:cubicBezTo>
                  <a:pt x="972152" y="1426410"/>
                  <a:pt x="979845" y="1405098"/>
                  <a:pt x="995082" y="1389861"/>
                </a:cubicBezTo>
                <a:cubicBezTo>
                  <a:pt x="1007035" y="1377908"/>
                  <a:pt x="1014904" y="1359347"/>
                  <a:pt x="1030941" y="1354002"/>
                </a:cubicBezTo>
                <a:lnTo>
                  <a:pt x="1084729" y="1336073"/>
                </a:lnTo>
                <a:cubicBezTo>
                  <a:pt x="1090706" y="1330097"/>
                  <a:pt x="1095099" y="1321924"/>
                  <a:pt x="1102659" y="1318144"/>
                </a:cubicBezTo>
                <a:cubicBezTo>
                  <a:pt x="1119563" y="1309692"/>
                  <a:pt x="1156447" y="1300214"/>
                  <a:pt x="1156447" y="1300214"/>
                </a:cubicBezTo>
                <a:cubicBezTo>
                  <a:pt x="1159435" y="1291249"/>
                  <a:pt x="1165412" y="1282770"/>
                  <a:pt x="1165412" y="1273320"/>
                </a:cubicBezTo>
                <a:cubicBezTo>
                  <a:pt x="1165412" y="1263870"/>
                  <a:pt x="1160673" y="1254878"/>
                  <a:pt x="1156447" y="1246426"/>
                </a:cubicBezTo>
                <a:cubicBezTo>
                  <a:pt x="1142481" y="1218493"/>
                  <a:pt x="1139350" y="1222448"/>
                  <a:pt x="1120588" y="1201602"/>
                </a:cubicBezTo>
                <a:cubicBezTo>
                  <a:pt x="1099338" y="1177991"/>
                  <a:pt x="1077950" y="1154470"/>
                  <a:pt x="1057835" y="1129885"/>
                </a:cubicBezTo>
                <a:cubicBezTo>
                  <a:pt x="1051012" y="1121546"/>
                  <a:pt x="1047878" y="1110238"/>
                  <a:pt x="1039906" y="1102991"/>
                </a:cubicBezTo>
                <a:cubicBezTo>
                  <a:pt x="1014695" y="1080072"/>
                  <a:pt x="983314" y="1064331"/>
                  <a:pt x="959223" y="1040238"/>
                </a:cubicBezTo>
                <a:cubicBezTo>
                  <a:pt x="953247" y="1034261"/>
                  <a:pt x="948056" y="1027379"/>
                  <a:pt x="941294" y="1022308"/>
                </a:cubicBezTo>
                <a:cubicBezTo>
                  <a:pt x="860191" y="961480"/>
                  <a:pt x="910699" y="1009641"/>
                  <a:pt x="869576" y="968520"/>
                </a:cubicBezTo>
                <a:cubicBezTo>
                  <a:pt x="845673" y="896805"/>
                  <a:pt x="881528" y="980471"/>
                  <a:pt x="833718" y="932661"/>
                </a:cubicBezTo>
                <a:cubicBezTo>
                  <a:pt x="827036" y="925979"/>
                  <a:pt x="829615" y="913870"/>
                  <a:pt x="824753" y="905767"/>
                </a:cubicBezTo>
                <a:cubicBezTo>
                  <a:pt x="820404" y="898520"/>
                  <a:pt x="812800" y="893814"/>
                  <a:pt x="806823" y="887838"/>
                </a:cubicBezTo>
                <a:cubicBezTo>
                  <a:pt x="812800" y="881861"/>
                  <a:pt x="819473" y="876508"/>
                  <a:pt x="824753" y="869908"/>
                </a:cubicBezTo>
                <a:cubicBezTo>
                  <a:pt x="831484" y="861495"/>
                  <a:pt x="835064" y="850632"/>
                  <a:pt x="842682" y="843014"/>
                </a:cubicBezTo>
                <a:cubicBezTo>
                  <a:pt x="850300" y="835396"/>
                  <a:pt x="861468" y="832180"/>
                  <a:pt x="869576" y="825085"/>
                </a:cubicBezTo>
                <a:cubicBezTo>
                  <a:pt x="885478" y="811171"/>
                  <a:pt x="898498" y="794175"/>
                  <a:pt x="914400" y="780261"/>
                </a:cubicBezTo>
                <a:cubicBezTo>
                  <a:pt x="922508" y="773166"/>
                  <a:pt x="933114" y="769344"/>
                  <a:pt x="941294" y="762332"/>
                </a:cubicBezTo>
                <a:cubicBezTo>
                  <a:pt x="954129" y="751331"/>
                  <a:pt x="963088" y="735850"/>
                  <a:pt x="977153" y="726473"/>
                </a:cubicBezTo>
                <a:cubicBezTo>
                  <a:pt x="986118" y="720497"/>
                  <a:pt x="995634" y="715275"/>
                  <a:pt x="1004047" y="708544"/>
                </a:cubicBezTo>
                <a:cubicBezTo>
                  <a:pt x="1010647" y="703264"/>
                  <a:pt x="1014729" y="694963"/>
                  <a:pt x="1021976" y="690614"/>
                </a:cubicBezTo>
                <a:cubicBezTo>
                  <a:pt x="1030079" y="685752"/>
                  <a:pt x="1039905" y="684637"/>
                  <a:pt x="1048870" y="681649"/>
                </a:cubicBezTo>
                <a:cubicBezTo>
                  <a:pt x="1054847" y="675673"/>
                  <a:pt x="1059552" y="668068"/>
                  <a:pt x="1066800" y="663720"/>
                </a:cubicBezTo>
                <a:cubicBezTo>
                  <a:pt x="1133074" y="623956"/>
                  <a:pt x="1052586" y="691227"/>
                  <a:pt x="1120588" y="636826"/>
                </a:cubicBezTo>
                <a:cubicBezTo>
                  <a:pt x="1127188" y="631546"/>
                  <a:pt x="1131756" y="623967"/>
                  <a:pt x="1138518" y="618896"/>
                </a:cubicBezTo>
                <a:cubicBezTo>
                  <a:pt x="1155757" y="605967"/>
                  <a:pt x="1174377" y="594991"/>
                  <a:pt x="1192306" y="583038"/>
                </a:cubicBezTo>
                <a:cubicBezTo>
                  <a:pt x="1201271" y="577061"/>
                  <a:pt x="1209563" y="569926"/>
                  <a:pt x="1219200" y="565108"/>
                </a:cubicBezTo>
                <a:lnTo>
                  <a:pt x="1255059" y="547179"/>
                </a:lnTo>
                <a:cubicBezTo>
                  <a:pt x="1261035" y="541202"/>
                  <a:pt x="1266388" y="534529"/>
                  <a:pt x="1272988" y="529249"/>
                </a:cubicBezTo>
                <a:cubicBezTo>
                  <a:pt x="1329544" y="484003"/>
                  <a:pt x="1274511" y="536690"/>
                  <a:pt x="1317812" y="493391"/>
                </a:cubicBezTo>
                <a:cubicBezTo>
                  <a:pt x="1233410" y="408985"/>
                  <a:pt x="1368752" y="536314"/>
                  <a:pt x="1237129" y="448567"/>
                </a:cubicBezTo>
                <a:cubicBezTo>
                  <a:pt x="1202372" y="425396"/>
                  <a:pt x="1220456" y="434045"/>
                  <a:pt x="1183341" y="421673"/>
                </a:cubicBezTo>
                <a:cubicBezTo>
                  <a:pt x="1168400" y="406732"/>
                  <a:pt x="1156099" y="388570"/>
                  <a:pt x="1138518" y="376849"/>
                </a:cubicBezTo>
                <a:cubicBezTo>
                  <a:pt x="1120588" y="364896"/>
                  <a:pt x="1099966" y="356229"/>
                  <a:pt x="1084729" y="340991"/>
                </a:cubicBezTo>
                <a:cubicBezTo>
                  <a:pt x="1056235" y="312496"/>
                  <a:pt x="1073562" y="328132"/>
                  <a:pt x="1030941" y="296167"/>
                </a:cubicBezTo>
                <a:cubicBezTo>
                  <a:pt x="1024965" y="287202"/>
                  <a:pt x="1020107" y="277381"/>
                  <a:pt x="1013012" y="269273"/>
                </a:cubicBezTo>
                <a:cubicBezTo>
                  <a:pt x="999098" y="253371"/>
                  <a:pt x="979909" y="242031"/>
                  <a:pt x="968188" y="224449"/>
                </a:cubicBezTo>
                <a:cubicBezTo>
                  <a:pt x="945571" y="190522"/>
                  <a:pt x="957878" y="205173"/>
                  <a:pt x="932329" y="179626"/>
                </a:cubicBezTo>
                <a:cubicBezTo>
                  <a:pt x="926353" y="167673"/>
                  <a:pt x="921813" y="154886"/>
                  <a:pt x="914400" y="143767"/>
                </a:cubicBezTo>
                <a:cubicBezTo>
                  <a:pt x="909712" y="136734"/>
                  <a:pt x="900250" y="133398"/>
                  <a:pt x="896470" y="125838"/>
                </a:cubicBezTo>
                <a:cubicBezTo>
                  <a:pt x="888018" y="108934"/>
                  <a:pt x="889024" y="87774"/>
                  <a:pt x="878541" y="72049"/>
                </a:cubicBezTo>
                <a:cubicBezTo>
                  <a:pt x="855924" y="38122"/>
                  <a:pt x="868231" y="52773"/>
                  <a:pt x="842682" y="27226"/>
                </a:cubicBezTo>
                <a:cubicBezTo>
                  <a:pt x="839694" y="18261"/>
                  <a:pt x="842885" y="2624"/>
                  <a:pt x="833718" y="332"/>
                </a:cubicBezTo>
                <a:cubicBezTo>
                  <a:pt x="823265" y="-2281"/>
                  <a:pt x="814932" y="11166"/>
                  <a:pt x="806823" y="18261"/>
                </a:cubicBezTo>
                <a:cubicBezTo>
                  <a:pt x="790921" y="32175"/>
                  <a:pt x="775914" y="47183"/>
                  <a:pt x="762000" y="63085"/>
                </a:cubicBezTo>
                <a:cubicBezTo>
                  <a:pt x="724033" y="106475"/>
                  <a:pt x="766990" y="75362"/>
                  <a:pt x="717176" y="116873"/>
                </a:cubicBezTo>
                <a:cubicBezTo>
                  <a:pt x="689214" y="140175"/>
                  <a:pt x="693221" y="126647"/>
                  <a:pt x="672353" y="152732"/>
                </a:cubicBezTo>
                <a:cubicBezTo>
                  <a:pt x="665622" y="161145"/>
                  <a:pt x="662042" y="172007"/>
                  <a:pt x="654423" y="179626"/>
                </a:cubicBezTo>
                <a:cubicBezTo>
                  <a:pt x="619570" y="214479"/>
                  <a:pt x="624736" y="194322"/>
                  <a:pt x="600635" y="224449"/>
                </a:cubicBezTo>
                <a:cubicBezTo>
                  <a:pt x="593904" y="232862"/>
                  <a:pt x="589437" y="242931"/>
                  <a:pt x="582706" y="251344"/>
                </a:cubicBezTo>
                <a:cubicBezTo>
                  <a:pt x="577426" y="257944"/>
                  <a:pt x="570056" y="262673"/>
                  <a:pt x="564776" y="269273"/>
                </a:cubicBezTo>
                <a:cubicBezTo>
                  <a:pt x="514846" y="331684"/>
                  <a:pt x="583846" y="259168"/>
                  <a:pt x="519953" y="323061"/>
                </a:cubicBezTo>
                <a:cubicBezTo>
                  <a:pt x="528918" y="329038"/>
                  <a:pt x="537210" y="336173"/>
                  <a:pt x="546847" y="340991"/>
                </a:cubicBezTo>
                <a:cubicBezTo>
                  <a:pt x="579893" y="357514"/>
                  <a:pt x="606102" y="349955"/>
                  <a:pt x="645459" y="349955"/>
                </a:cubicBezTo>
                <a:lnTo>
                  <a:pt x="672353" y="305132"/>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4A877335-F842-6C45-B003-3538C561C3D1}"/>
              </a:ext>
            </a:extLst>
          </p:cNvPr>
          <p:cNvSpPr/>
          <p:nvPr/>
        </p:nvSpPr>
        <p:spPr>
          <a:xfrm rot="1970321">
            <a:off x="5107641" y="3298680"/>
            <a:ext cx="1317812" cy="1694661"/>
          </a:xfrm>
          <a:custGeom>
            <a:avLst/>
            <a:gdLst>
              <a:gd name="connsiteX0" fmla="*/ 672353 w 1317812"/>
              <a:gd name="connsiteY0" fmla="*/ 305132 h 1694661"/>
              <a:gd name="connsiteX1" fmla="*/ 672353 w 1317812"/>
              <a:gd name="connsiteY1" fmla="*/ 305132 h 1694661"/>
              <a:gd name="connsiteX2" fmla="*/ 582706 w 1317812"/>
              <a:gd name="connsiteY2" fmla="*/ 403744 h 1694661"/>
              <a:gd name="connsiteX3" fmla="*/ 555812 w 1317812"/>
              <a:gd name="connsiteY3" fmla="*/ 421673 h 1694661"/>
              <a:gd name="connsiteX4" fmla="*/ 510988 w 1317812"/>
              <a:gd name="connsiteY4" fmla="*/ 466496 h 1694661"/>
              <a:gd name="connsiteX5" fmla="*/ 457200 w 1317812"/>
              <a:gd name="connsiteY5" fmla="*/ 520285 h 1694661"/>
              <a:gd name="connsiteX6" fmla="*/ 439270 w 1317812"/>
              <a:gd name="connsiteY6" fmla="*/ 538214 h 1694661"/>
              <a:gd name="connsiteX7" fmla="*/ 412376 w 1317812"/>
              <a:gd name="connsiteY7" fmla="*/ 556144 h 1694661"/>
              <a:gd name="connsiteX8" fmla="*/ 367553 w 1317812"/>
              <a:gd name="connsiteY8" fmla="*/ 600967 h 1694661"/>
              <a:gd name="connsiteX9" fmla="*/ 322729 w 1317812"/>
              <a:gd name="connsiteY9" fmla="*/ 645791 h 1694661"/>
              <a:gd name="connsiteX10" fmla="*/ 295835 w 1317812"/>
              <a:gd name="connsiteY10" fmla="*/ 672685 h 1694661"/>
              <a:gd name="connsiteX11" fmla="*/ 268941 w 1317812"/>
              <a:gd name="connsiteY11" fmla="*/ 681649 h 1694661"/>
              <a:gd name="connsiteX12" fmla="*/ 224118 w 1317812"/>
              <a:gd name="connsiteY12" fmla="*/ 726473 h 1694661"/>
              <a:gd name="connsiteX13" fmla="*/ 161365 w 1317812"/>
              <a:gd name="connsiteY13" fmla="*/ 789226 h 1694661"/>
              <a:gd name="connsiteX14" fmla="*/ 143435 w 1317812"/>
              <a:gd name="connsiteY14" fmla="*/ 807155 h 1694661"/>
              <a:gd name="connsiteX15" fmla="*/ 116541 w 1317812"/>
              <a:gd name="connsiteY15" fmla="*/ 825085 h 1694661"/>
              <a:gd name="connsiteX16" fmla="*/ 98612 w 1317812"/>
              <a:gd name="connsiteY16" fmla="*/ 851979 h 1694661"/>
              <a:gd name="connsiteX17" fmla="*/ 26894 w 1317812"/>
              <a:gd name="connsiteY17" fmla="*/ 905767 h 1694661"/>
              <a:gd name="connsiteX18" fmla="*/ 0 w 1317812"/>
              <a:gd name="connsiteY18" fmla="*/ 923696 h 1694661"/>
              <a:gd name="connsiteX19" fmla="*/ 26894 w 1317812"/>
              <a:gd name="connsiteY19" fmla="*/ 932661 h 1694661"/>
              <a:gd name="connsiteX20" fmla="*/ 80682 w 1317812"/>
              <a:gd name="connsiteY20" fmla="*/ 1004379 h 1694661"/>
              <a:gd name="connsiteX21" fmla="*/ 89647 w 1317812"/>
              <a:gd name="connsiteY21" fmla="*/ 1031273 h 1694661"/>
              <a:gd name="connsiteX22" fmla="*/ 125506 w 1317812"/>
              <a:gd name="connsiteY22" fmla="*/ 1076096 h 1694661"/>
              <a:gd name="connsiteX23" fmla="*/ 134470 w 1317812"/>
              <a:gd name="connsiteY23" fmla="*/ 1102991 h 1694661"/>
              <a:gd name="connsiteX24" fmla="*/ 152400 w 1317812"/>
              <a:gd name="connsiteY24" fmla="*/ 1129885 h 1694661"/>
              <a:gd name="connsiteX25" fmla="*/ 161365 w 1317812"/>
              <a:gd name="connsiteY25" fmla="*/ 1165744 h 1694661"/>
              <a:gd name="connsiteX26" fmla="*/ 179294 w 1317812"/>
              <a:gd name="connsiteY26" fmla="*/ 1219532 h 1694661"/>
              <a:gd name="connsiteX27" fmla="*/ 197223 w 1317812"/>
              <a:gd name="connsiteY27" fmla="*/ 1246426 h 1694661"/>
              <a:gd name="connsiteX28" fmla="*/ 224118 w 1317812"/>
              <a:gd name="connsiteY28" fmla="*/ 1300214 h 1694661"/>
              <a:gd name="connsiteX29" fmla="*/ 259976 w 1317812"/>
              <a:gd name="connsiteY29" fmla="*/ 1416755 h 1694661"/>
              <a:gd name="connsiteX30" fmla="*/ 277906 w 1317812"/>
              <a:gd name="connsiteY30" fmla="*/ 1452614 h 1694661"/>
              <a:gd name="connsiteX31" fmla="*/ 295835 w 1317812"/>
              <a:gd name="connsiteY31" fmla="*/ 1515367 h 1694661"/>
              <a:gd name="connsiteX32" fmla="*/ 313765 w 1317812"/>
              <a:gd name="connsiteY32" fmla="*/ 1569155 h 1694661"/>
              <a:gd name="connsiteX33" fmla="*/ 340659 w 1317812"/>
              <a:gd name="connsiteY33" fmla="*/ 1667767 h 1694661"/>
              <a:gd name="connsiteX34" fmla="*/ 349623 w 1317812"/>
              <a:gd name="connsiteY34" fmla="*/ 1694661 h 1694661"/>
              <a:gd name="connsiteX35" fmla="*/ 403412 w 1317812"/>
              <a:gd name="connsiteY35" fmla="*/ 1631908 h 1694661"/>
              <a:gd name="connsiteX36" fmla="*/ 457200 w 1317812"/>
              <a:gd name="connsiteY36" fmla="*/ 1560191 h 1694661"/>
              <a:gd name="connsiteX37" fmla="*/ 466165 w 1317812"/>
              <a:gd name="connsiteY37" fmla="*/ 1533296 h 1694661"/>
              <a:gd name="connsiteX38" fmla="*/ 502023 w 1317812"/>
              <a:gd name="connsiteY38" fmla="*/ 1479508 h 1694661"/>
              <a:gd name="connsiteX39" fmla="*/ 528918 w 1317812"/>
              <a:gd name="connsiteY39" fmla="*/ 1434685 h 1694661"/>
              <a:gd name="connsiteX40" fmla="*/ 546847 w 1317812"/>
              <a:gd name="connsiteY40" fmla="*/ 1380896 h 1694661"/>
              <a:gd name="connsiteX41" fmla="*/ 555812 w 1317812"/>
              <a:gd name="connsiteY41" fmla="*/ 1354002 h 1694661"/>
              <a:gd name="connsiteX42" fmla="*/ 564776 w 1317812"/>
              <a:gd name="connsiteY42" fmla="*/ 1318144 h 1694661"/>
              <a:gd name="connsiteX43" fmla="*/ 555812 w 1317812"/>
              <a:gd name="connsiteY43" fmla="*/ 1228496 h 1694661"/>
              <a:gd name="connsiteX44" fmla="*/ 555812 w 1317812"/>
              <a:gd name="connsiteY44" fmla="*/ 1165744 h 1694661"/>
              <a:gd name="connsiteX45" fmla="*/ 591670 w 1317812"/>
              <a:gd name="connsiteY45" fmla="*/ 1219532 h 1694661"/>
              <a:gd name="connsiteX46" fmla="*/ 654423 w 1317812"/>
              <a:gd name="connsiteY46" fmla="*/ 1300214 h 1694661"/>
              <a:gd name="connsiteX47" fmla="*/ 672353 w 1317812"/>
              <a:gd name="connsiteY47" fmla="*/ 1354002 h 1694661"/>
              <a:gd name="connsiteX48" fmla="*/ 681318 w 1317812"/>
              <a:gd name="connsiteY48" fmla="*/ 1380896 h 1694661"/>
              <a:gd name="connsiteX49" fmla="*/ 699247 w 1317812"/>
              <a:gd name="connsiteY49" fmla="*/ 1398826 h 1694661"/>
              <a:gd name="connsiteX50" fmla="*/ 717176 w 1317812"/>
              <a:gd name="connsiteY50" fmla="*/ 1461579 h 1694661"/>
              <a:gd name="connsiteX51" fmla="*/ 735106 w 1317812"/>
              <a:gd name="connsiteY51" fmla="*/ 1488473 h 1694661"/>
              <a:gd name="connsiteX52" fmla="*/ 762000 w 1317812"/>
              <a:gd name="connsiteY52" fmla="*/ 1569155 h 1694661"/>
              <a:gd name="connsiteX53" fmla="*/ 770965 w 1317812"/>
              <a:gd name="connsiteY53" fmla="*/ 1596049 h 1694661"/>
              <a:gd name="connsiteX54" fmla="*/ 779929 w 1317812"/>
              <a:gd name="connsiteY54" fmla="*/ 1622944 h 1694661"/>
              <a:gd name="connsiteX55" fmla="*/ 797859 w 1317812"/>
              <a:gd name="connsiteY55" fmla="*/ 1640873 h 1694661"/>
              <a:gd name="connsiteX56" fmla="*/ 833718 w 1317812"/>
              <a:gd name="connsiteY56" fmla="*/ 1605014 h 1694661"/>
              <a:gd name="connsiteX57" fmla="*/ 860612 w 1317812"/>
              <a:gd name="connsiteY57" fmla="*/ 1578120 h 1694661"/>
              <a:gd name="connsiteX58" fmla="*/ 896470 w 1317812"/>
              <a:gd name="connsiteY58" fmla="*/ 1533296 h 1694661"/>
              <a:gd name="connsiteX59" fmla="*/ 905435 w 1317812"/>
              <a:gd name="connsiteY59" fmla="*/ 1506402 h 1694661"/>
              <a:gd name="connsiteX60" fmla="*/ 923365 w 1317812"/>
              <a:gd name="connsiteY60" fmla="*/ 1488473 h 1694661"/>
              <a:gd name="connsiteX61" fmla="*/ 941294 w 1317812"/>
              <a:gd name="connsiteY61" fmla="*/ 1461579 h 1694661"/>
              <a:gd name="connsiteX62" fmla="*/ 959223 w 1317812"/>
              <a:gd name="connsiteY62" fmla="*/ 1443649 h 1694661"/>
              <a:gd name="connsiteX63" fmla="*/ 995082 w 1317812"/>
              <a:gd name="connsiteY63" fmla="*/ 1389861 h 1694661"/>
              <a:gd name="connsiteX64" fmla="*/ 1030941 w 1317812"/>
              <a:gd name="connsiteY64" fmla="*/ 1354002 h 1694661"/>
              <a:gd name="connsiteX65" fmla="*/ 1084729 w 1317812"/>
              <a:gd name="connsiteY65" fmla="*/ 1336073 h 1694661"/>
              <a:gd name="connsiteX66" fmla="*/ 1102659 w 1317812"/>
              <a:gd name="connsiteY66" fmla="*/ 1318144 h 1694661"/>
              <a:gd name="connsiteX67" fmla="*/ 1156447 w 1317812"/>
              <a:gd name="connsiteY67" fmla="*/ 1300214 h 1694661"/>
              <a:gd name="connsiteX68" fmla="*/ 1165412 w 1317812"/>
              <a:gd name="connsiteY68" fmla="*/ 1273320 h 1694661"/>
              <a:gd name="connsiteX69" fmla="*/ 1156447 w 1317812"/>
              <a:gd name="connsiteY69" fmla="*/ 1246426 h 1694661"/>
              <a:gd name="connsiteX70" fmla="*/ 1120588 w 1317812"/>
              <a:gd name="connsiteY70" fmla="*/ 1201602 h 1694661"/>
              <a:gd name="connsiteX71" fmla="*/ 1057835 w 1317812"/>
              <a:gd name="connsiteY71" fmla="*/ 1129885 h 1694661"/>
              <a:gd name="connsiteX72" fmla="*/ 1039906 w 1317812"/>
              <a:gd name="connsiteY72" fmla="*/ 1102991 h 1694661"/>
              <a:gd name="connsiteX73" fmla="*/ 959223 w 1317812"/>
              <a:gd name="connsiteY73" fmla="*/ 1040238 h 1694661"/>
              <a:gd name="connsiteX74" fmla="*/ 941294 w 1317812"/>
              <a:gd name="connsiteY74" fmla="*/ 1022308 h 1694661"/>
              <a:gd name="connsiteX75" fmla="*/ 869576 w 1317812"/>
              <a:gd name="connsiteY75" fmla="*/ 968520 h 1694661"/>
              <a:gd name="connsiteX76" fmla="*/ 833718 w 1317812"/>
              <a:gd name="connsiteY76" fmla="*/ 932661 h 1694661"/>
              <a:gd name="connsiteX77" fmla="*/ 824753 w 1317812"/>
              <a:gd name="connsiteY77" fmla="*/ 905767 h 1694661"/>
              <a:gd name="connsiteX78" fmla="*/ 806823 w 1317812"/>
              <a:gd name="connsiteY78" fmla="*/ 887838 h 1694661"/>
              <a:gd name="connsiteX79" fmla="*/ 824753 w 1317812"/>
              <a:gd name="connsiteY79" fmla="*/ 869908 h 1694661"/>
              <a:gd name="connsiteX80" fmla="*/ 842682 w 1317812"/>
              <a:gd name="connsiteY80" fmla="*/ 843014 h 1694661"/>
              <a:gd name="connsiteX81" fmla="*/ 869576 w 1317812"/>
              <a:gd name="connsiteY81" fmla="*/ 825085 h 1694661"/>
              <a:gd name="connsiteX82" fmla="*/ 914400 w 1317812"/>
              <a:gd name="connsiteY82" fmla="*/ 780261 h 1694661"/>
              <a:gd name="connsiteX83" fmla="*/ 941294 w 1317812"/>
              <a:gd name="connsiteY83" fmla="*/ 762332 h 1694661"/>
              <a:gd name="connsiteX84" fmla="*/ 977153 w 1317812"/>
              <a:gd name="connsiteY84" fmla="*/ 726473 h 1694661"/>
              <a:gd name="connsiteX85" fmla="*/ 1004047 w 1317812"/>
              <a:gd name="connsiteY85" fmla="*/ 708544 h 1694661"/>
              <a:gd name="connsiteX86" fmla="*/ 1021976 w 1317812"/>
              <a:gd name="connsiteY86" fmla="*/ 690614 h 1694661"/>
              <a:gd name="connsiteX87" fmla="*/ 1048870 w 1317812"/>
              <a:gd name="connsiteY87" fmla="*/ 681649 h 1694661"/>
              <a:gd name="connsiteX88" fmla="*/ 1066800 w 1317812"/>
              <a:gd name="connsiteY88" fmla="*/ 663720 h 1694661"/>
              <a:gd name="connsiteX89" fmla="*/ 1120588 w 1317812"/>
              <a:gd name="connsiteY89" fmla="*/ 636826 h 1694661"/>
              <a:gd name="connsiteX90" fmla="*/ 1138518 w 1317812"/>
              <a:gd name="connsiteY90" fmla="*/ 618896 h 1694661"/>
              <a:gd name="connsiteX91" fmla="*/ 1192306 w 1317812"/>
              <a:gd name="connsiteY91" fmla="*/ 583038 h 1694661"/>
              <a:gd name="connsiteX92" fmla="*/ 1219200 w 1317812"/>
              <a:gd name="connsiteY92" fmla="*/ 565108 h 1694661"/>
              <a:gd name="connsiteX93" fmla="*/ 1255059 w 1317812"/>
              <a:gd name="connsiteY93" fmla="*/ 547179 h 1694661"/>
              <a:gd name="connsiteX94" fmla="*/ 1272988 w 1317812"/>
              <a:gd name="connsiteY94" fmla="*/ 529249 h 1694661"/>
              <a:gd name="connsiteX95" fmla="*/ 1317812 w 1317812"/>
              <a:gd name="connsiteY95" fmla="*/ 493391 h 1694661"/>
              <a:gd name="connsiteX96" fmla="*/ 1237129 w 1317812"/>
              <a:gd name="connsiteY96" fmla="*/ 448567 h 1694661"/>
              <a:gd name="connsiteX97" fmla="*/ 1183341 w 1317812"/>
              <a:gd name="connsiteY97" fmla="*/ 421673 h 1694661"/>
              <a:gd name="connsiteX98" fmla="*/ 1138518 w 1317812"/>
              <a:gd name="connsiteY98" fmla="*/ 376849 h 1694661"/>
              <a:gd name="connsiteX99" fmla="*/ 1084729 w 1317812"/>
              <a:gd name="connsiteY99" fmla="*/ 340991 h 1694661"/>
              <a:gd name="connsiteX100" fmla="*/ 1030941 w 1317812"/>
              <a:gd name="connsiteY100" fmla="*/ 296167 h 1694661"/>
              <a:gd name="connsiteX101" fmla="*/ 1013012 w 1317812"/>
              <a:gd name="connsiteY101" fmla="*/ 269273 h 1694661"/>
              <a:gd name="connsiteX102" fmla="*/ 968188 w 1317812"/>
              <a:gd name="connsiteY102" fmla="*/ 224449 h 1694661"/>
              <a:gd name="connsiteX103" fmla="*/ 932329 w 1317812"/>
              <a:gd name="connsiteY103" fmla="*/ 179626 h 1694661"/>
              <a:gd name="connsiteX104" fmla="*/ 914400 w 1317812"/>
              <a:gd name="connsiteY104" fmla="*/ 143767 h 1694661"/>
              <a:gd name="connsiteX105" fmla="*/ 896470 w 1317812"/>
              <a:gd name="connsiteY105" fmla="*/ 125838 h 1694661"/>
              <a:gd name="connsiteX106" fmla="*/ 878541 w 1317812"/>
              <a:gd name="connsiteY106" fmla="*/ 72049 h 1694661"/>
              <a:gd name="connsiteX107" fmla="*/ 842682 w 1317812"/>
              <a:gd name="connsiteY107" fmla="*/ 27226 h 1694661"/>
              <a:gd name="connsiteX108" fmla="*/ 833718 w 1317812"/>
              <a:gd name="connsiteY108" fmla="*/ 332 h 1694661"/>
              <a:gd name="connsiteX109" fmla="*/ 806823 w 1317812"/>
              <a:gd name="connsiteY109" fmla="*/ 18261 h 1694661"/>
              <a:gd name="connsiteX110" fmla="*/ 762000 w 1317812"/>
              <a:gd name="connsiteY110" fmla="*/ 63085 h 1694661"/>
              <a:gd name="connsiteX111" fmla="*/ 717176 w 1317812"/>
              <a:gd name="connsiteY111" fmla="*/ 116873 h 1694661"/>
              <a:gd name="connsiteX112" fmla="*/ 672353 w 1317812"/>
              <a:gd name="connsiteY112" fmla="*/ 152732 h 1694661"/>
              <a:gd name="connsiteX113" fmla="*/ 654423 w 1317812"/>
              <a:gd name="connsiteY113" fmla="*/ 179626 h 1694661"/>
              <a:gd name="connsiteX114" fmla="*/ 600635 w 1317812"/>
              <a:gd name="connsiteY114" fmla="*/ 224449 h 1694661"/>
              <a:gd name="connsiteX115" fmla="*/ 582706 w 1317812"/>
              <a:gd name="connsiteY115" fmla="*/ 251344 h 1694661"/>
              <a:gd name="connsiteX116" fmla="*/ 564776 w 1317812"/>
              <a:gd name="connsiteY116" fmla="*/ 269273 h 1694661"/>
              <a:gd name="connsiteX117" fmla="*/ 519953 w 1317812"/>
              <a:gd name="connsiteY117" fmla="*/ 323061 h 1694661"/>
              <a:gd name="connsiteX118" fmla="*/ 546847 w 1317812"/>
              <a:gd name="connsiteY118" fmla="*/ 340991 h 1694661"/>
              <a:gd name="connsiteX119" fmla="*/ 645459 w 1317812"/>
              <a:gd name="connsiteY119" fmla="*/ 349955 h 1694661"/>
              <a:gd name="connsiteX120" fmla="*/ 672353 w 1317812"/>
              <a:gd name="connsiteY120" fmla="*/ 305132 h 16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317812" h="1694661">
                <a:moveTo>
                  <a:pt x="672353" y="305132"/>
                </a:moveTo>
                <a:lnTo>
                  <a:pt x="672353" y="305132"/>
                </a:lnTo>
                <a:cubicBezTo>
                  <a:pt x="667692" y="310570"/>
                  <a:pt x="601153" y="391446"/>
                  <a:pt x="582706" y="403744"/>
                </a:cubicBezTo>
                <a:lnTo>
                  <a:pt x="555812" y="421673"/>
                </a:lnTo>
                <a:cubicBezTo>
                  <a:pt x="521279" y="473470"/>
                  <a:pt x="557473" y="426652"/>
                  <a:pt x="510988" y="466496"/>
                </a:cubicBezTo>
                <a:cubicBezTo>
                  <a:pt x="510965" y="466516"/>
                  <a:pt x="466176" y="511309"/>
                  <a:pt x="457200" y="520285"/>
                </a:cubicBezTo>
                <a:cubicBezTo>
                  <a:pt x="451223" y="526262"/>
                  <a:pt x="446302" y="533526"/>
                  <a:pt x="439270" y="538214"/>
                </a:cubicBezTo>
                <a:lnTo>
                  <a:pt x="412376" y="556144"/>
                </a:lnTo>
                <a:cubicBezTo>
                  <a:pt x="376518" y="609932"/>
                  <a:pt x="415364" y="559132"/>
                  <a:pt x="367553" y="600967"/>
                </a:cubicBezTo>
                <a:cubicBezTo>
                  <a:pt x="351651" y="614881"/>
                  <a:pt x="337670" y="630850"/>
                  <a:pt x="322729" y="645791"/>
                </a:cubicBezTo>
                <a:cubicBezTo>
                  <a:pt x="313764" y="654756"/>
                  <a:pt x="307862" y="668676"/>
                  <a:pt x="295835" y="672685"/>
                </a:cubicBezTo>
                <a:lnTo>
                  <a:pt x="268941" y="681649"/>
                </a:lnTo>
                <a:cubicBezTo>
                  <a:pt x="233085" y="735436"/>
                  <a:pt x="271928" y="684640"/>
                  <a:pt x="224118" y="726473"/>
                </a:cubicBezTo>
                <a:cubicBezTo>
                  <a:pt x="224072" y="726513"/>
                  <a:pt x="173933" y="776658"/>
                  <a:pt x="161365" y="789226"/>
                </a:cubicBezTo>
                <a:cubicBezTo>
                  <a:pt x="155388" y="795203"/>
                  <a:pt x="150467" y="802467"/>
                  <a:pt x="143435" y="807155"/>
                </a:cubicBezTo>
                <a:lnTo>
                  <a:pt x="116541" y="825085"/>
                </a:lnTo>
                <a:cubicBezTo>
                  <a:pt x="110565" y="834050"/>
                  <a:pt x="105343" y="843566"/>
                  <a:pt x="98612" y="851979"/>
                </a:cubicBezTo>
                <a:cubicBezTo>
                  <a:pt x="79662" y="875666"/>
                  <a:pt x="51467" y="889385"/>
                  <a:pt x="26894" y="905767"/>
                </a:cubicBezTo>
                <a:lnTo>
                  <a:pt x="0" y="923696"/>
                </a:lnTo>
                <a:cubicBezTo>
                  <a:pt x="8965" y="926684"/>
                  <a:pt x="18791" y="927799"/>
                  <a:pt x="26894" y="932661"/>
                </a:cubicBezTo>
                <a:cubicBezTo>
                  <a:pt x="44591" y="943280"/>
                  <a:pt x="79571" y="1001046"/>
                  <a:pt x="80682" y="1004379"/>
                </a:cubicBezTo>
                <a:cubicBezTo>
                  <a:pt x="83670" y="1013344"/>
                  <a:pt x="85421" y="1022821"/>
                  <a:pt x="89647" y="1031273"/>
                </a:cubicBezTo>
                <a:cubicBezTo>
                  <a:pt x="100957" y="1053893"/>
                  <a:pt x="108828" y="1059419"/>
                  <a:pt x="125506" y="1076096"/>
                </a:cubicBezTo>
                <a:cubicBezTo>
                  <a:pt x="128494" y="1085061"/>
                  <a:pt x="130244" y="1094539"/>
                  <a:pt x="134470" y="1102991"/>
                </a:cubicBezTo>
                <a:cubicBezTo>
                  <a:pt x="139288" y="1112628"/>
                  <a:pt x="148156" y="1119982"/>
                  <a:pt x="152400" y="1129885"/>
                </a:cubicBezTo>
                <a:cubicBezTo>
                  <a:pt x="157254" y="1141210"/>
                  <a:pt x="157825" y="1153943"/>
                  <a:pt x="161365" y="1165744"/>
                </a:cubicBezTo>
                <a:cubicBezTo>
                  <a:pt x="166796" y="1183846"/>
                  <a:pt x="171618" y="1202262"/>
                  <a:pt x="179294" y="1219532"/>
                </a:cubicBezTo>
                <a:cubicBezTo>
                  <a:pt x="183670" y="1229378"/>
                  <a:pt x="192405" y="1236789"/>
                  <a:pt x="197223" y="1246426"/>
                </a:cubicBezTo>
                <a:cubicBezTo>
                  <a:pt x="234334" y="1320648"/>
                  <a:pt x="172739" y="1223149"/>
                  <a:pt x="224118" y="1300214"/>
                </a:cubicBezTo>
                <a:cubicBezTo>
                  <a:pt x="228201" y="1314504"/>
                  <a:pt x="251707" y="1400217"/>
                  <a:pt x="259976" y="1416755"/>
                </a:cubicBezTo>
                <a:cubicBezTo>
                  <a:pt x="265953" y="1428708"/>
                  <a:pt x="272642" y="1440331"/>
                  <a:pt x="277906" y="1452614"/>
                </a:cubicBezTo>
                <a:cubicBezTo>
                  <a:pt x="287945" y="1476039"/>
                  <a:pt x="288256" y="1490104"/>
                  <a:pt x="295835" y="1515367"/>
                </a:cubicBezTo>
                <a:cubicBezTo>
                  <a:pt x="301266" y="1533469"/>
                  <a:pt x="310059" y="1550623"/>
                  <a:pt x="313765" y="1569155"/>
                </a:cubicBezTo>
                <a:cubicBezTo>
                  <a:pt x="326436" y="1632516"/>
                  <a:pt x="317909" y="1599517"/>
                  <a:pt x="340659" y="1667767"/>
                </a:cubicBezTo>
                <a:lnTo>
                  <a:pt x="349623" y="1694661"/>
                </a:lnTo>
                <a:cubicBezTo>
                  <a:pt x="380578" y="1663707"/>
                  <a:pt x="376578" y="1670243"/>
                  <a:pt x="403412" y="1631908"/>
                </a:cubicBezTo>
                <a:cubicBezTo>
                  <a:pt x="450716" y="1564331"/>
                  <a:pt x="421382" y="1596007"/>
                  <a:pt x="457200" y="1560191"/>
                </a:cubicBezTo>
                <a:cubicBezTo>
                  <a:pt x="460188" y="1551226"/>
                  <a:pt x="461576" y="1541557"/>
                  <a:pt x="466165" y="1533296"/>
                </a:cubicBezTo>
                <a:cubicBezTo>
                  <a:pt x="476630" y="1514459"/>
                  <a:pt x="495209" y="1499950"/>
                  <a:pt x="502023" y="1479508"/>
                </a:cubicBezTo>
                <a:cubicBezTo>
                  <a:pt x="513661" y="1444596"/>
                  <a:pt x="504306" y="1459296"/>
                  <a:pt x="528918" y="1434685"/>
                </a:cubicBezTo>
                <a:lnTo>
                  <a:pt x="546847" y="1380896"/>
                </a:lnTo>
                <a:cubicBezTo>
                  <a:pt x="549835" y="1371931"/>
                  <a:pt x="553520" y="1363170"/>
                  <a:pt x="555812" y="1354002"/>
                </a:cubicBezTo>
                <a:lnTo>
                  <a:pt x="564776" y="1318144"/>
                </a:lnTo>
                <a:cubicBezTo>
                  <a:pt x="561788" y="1288261"/>
                  <a:pt x="560059" y="1258226"/>
                  <a:pt x="555812" y="1228496"/>
                </a:cubicBezTo>
                <a:cubicBezTo>
                  <a:pt x="547933" y="1173338"/>
                  <a:pt x="540360" y="1212097"/>
                  <a:pt x="555812" y="1165744"/>
                </a:cubicBezTo>
                <a:cubicBezTo>
                  <a:pt x="567765" y="1183673"/>
                  <a:pt x="576433" y="1204296"/>
                  <a:pt x="591670" y="1219532"/>
                </a:cubicBezTo>
                <a:cubicBezTo>
                  <a:pt x="627777" y="1255637"/>
                  <a:pt x="604687" y="1230583"/>
                  <a:pt x="654423" y="1300214"/>
                </a:cubicBezTo>
                <a:lnTo>
                  <a:pt x="672353" y="1354002"/>
                </a:lnTo>
                <a:cubicBezTo>
                  <a:pt x="675341" y="1362967"/>
                  <a:pt x="674636" y="1374214"/>
                  <a:pt x="681318" y="1380896"/>
                </a:cubicBezTo>
                <a:lnTo>
                  <a:pt x="699247" y="1398826"/>
                </a:lnTo>
                <a:cubicBezTo>
                  <a:pt x="702118" y="1410309"/>
                  <a:pt x="710748" y="1448723"/>
                  <a:pt x="717176" y="1461579"/>
                </a:cubicBezTo>
                <a:cubicBezTo>
                  <a:pt x="721994" y="1471216"/>
                  <a:pt x="729129" y="1479508"/>
                  <a:pt x="735106" y="1488473"/>
                </a:cubicBezTo>
                <a:lnTo>
                  <a:pt x="762000" y="1569155"/>
                </a:lnTo>
                <a:lnTo>
                  <a:pt x="770965" y="1596049"/>
                </a:lnTo>
                <a:cubicBezTo>
                  <a:pt x="773953" y="1605014"/>
                  <a:pt x="773247" y="1616262"/>
                  <a:pt x="779929" y="1622944"/>
                </a:cubicBezTo>
                <a:lnTo>
                  <a:pt x="797859" y="1640873"/>
                </a:lnTo>
                <a:cubicBezTo>
                  <a:pt x="849086" y="1623797"/>
                  <a:pt x="806397" y="1645995"/>
                  <a:pt x="833718" y="1605014"/>
                </a:cubicBezTo>
                <a:cubicBezTo>
                  <a:pt x="840751" y="1594465"/>
                  <a:pt x="852496" y="1587860"/>
                  <a:pt x="860612" y="1578120"/>
                </a:cubicBezTo>
                <a:cubicBezTo>
                  <a:pt x="917165" y="1510256"/>
                  <a:pt x="844301" y="1585468"/>
                  <a:pt x="896470" y="1533296"/>
                </a:cubicBezTo>
                <a:cubicBezTo>
                  <a:pt x="899458" y="1524331"/>
                  <a:pt x="900573" y="1514505"/>
                  <a:pt x="905435" y="1506402"/>
                </a:cubicBezTo>
                <a:cubicBezTo>
                  <a:pt x="909784" y="1499155"/>
                  <a:pt x="918085" y="1495073"/>
                  <a:pt x="923365" y="1488473"/>
                </a:cubicBezTo>
                <a:cubicBezTo>
                  <a:pt x="930096" y="1480060"/>
                  <a:pt x="934564" y="1469992"/>
                  <a:pt x="941294" y="1461579"/>
                </a:cubicBezTo>
                <a:cubicBezTo>
                  <a:pt x="946574" y="1454979"/>
                  <a:pt x="954152" y="1450411"/>
                  <a:pt x="959223" y="1443649"/>
                </a:cubicBezTo>
                <a:cubicBezTo>
                  <a:pt x="972152" y="1426410"/>
                  <a:pt x="979845" y="1405098"/>
                  <a:pt x="995082" y="1389861"/>
                </a:cubicBezTo>
                <a:cubicBezTo>
                  <a:pt x="1007035" y="1377908"/>
                  <a:pt x="1014904" y="1359347"/>
                  <a:pt x="1030941" y="1354002"/>
                </a:cubicBezTo>
                <a:lnTo>
                  <a:pt x="1084729" y="1336073"/>
                </a:lnTo>
                <a:cubicBezTo>
                  <a:pt x="1090706" y="1330097"/>
                  <a:pt x="1095099" y="1321924"/>
                  <a:pt x="1102659" y="1318144"/>
                </a:cubicBezTo>
                <a:cubicBezTo>
                  <a:pt x="1119563" y="1309692"/>
                  <a:pt x="1156447" y="1300214"/>
                  <a:pt x="1156447" y="1300214"/>
                </a:cubicBezTo>
                <a:cubicBezTo>
                  <a:pt x="1159435" y="1291249"/>
                  <a:pt x="1165412" y="1282770"/>
                  <a:pt x="1165412" y="1273320"/>
                </a:cubicBezTo>
                <a:cubicBezTo>
                  <a:pt x="1165412" y="1263870"/>
                  <a:pt x="1160673" y="1254878"/>
                  <a:pt x="1156447" y="1246426"/>
                </a:cubicBezTo>
                <a:cubicBezTo>
                  <a:pt x="1142481" y="1218493"/>
                  <a:pt x="1139350" y="1222448"/>
                  <a:pt x="1120588" y="1201602"/>
                </a:cubicBezTo>
                <a:cubicBezTo>
                  <a:pt x="1099338" y="1177991"/>
                  <a:pt x="1077950" y="1154470"/>
                  <a:pt x="1057835" y="1129885"/>
                </a:cubicBezTo>
                <a:cubicBezTo>
                  <a:pt x="1051012" y="1121546"/>
                  <a:pt x="1047878" y="1110238"/>
                  <a:pt x="1039906" y="1102991"/>
                </a:cubicBezTo>
                <a:cubicBezTo>
                  <a:pt x="1014695" y="1080072"/>
                  <a:pt x="983314" y="1064331"/>
                  <a:pt x="959223" y="1040238"/>
                </a:cubicBezTo>
                <a:cubicBezTo>
                  <a:pt x="953247" y="1034261"/>
                  <a:pt x="948056" y="1027379"/>
                  <a:pt x="941294" y="1022308"/>
                </a:cubicBezTo>
                <a:cubicBezTo>
                  <a:pt x="860191" y="961480"/>
                  <a:pt x="910699" y="1009641"/>
                  <a:pt x="869576" y="968520"/>
                </a:cubicBezTo>
                <a:cubicBezTo>
                  <a:pt x="845673" y="896805"/>
                  <a:pt x="881528" y="980471"/>
                  <a:pt x="833718" y="932661"/>
                </a:cubicBezTo>
                <a:cubicBezTo>
                  <a:pt x="827036" y="925979"/>
                  <a:pt x="829615" y="913870"/>
                  <a:pt x="824753" y="905767"/>
                </a:cubicBezTo>
                <a:cubicBezTo>
                  <a:pt x="820404" y="898520"/>
                  <a:pt x="812800" y="893814"/>
                  <a:pt x="806823" y="887838"/>
                </a:cubicBezTo>
                <a:cubicBezTo>
                  <a:pt x="812800" y="881861"/>
                  <a:pt x="819473" y="876508"/>
                  <a:pt x="824753" y="869908"/>
                </a:cubicBezTo>
                <a:cubicBezTo>
                  <a:pt x="831484" y="861495"/>
                  <a:pt x="835064" y="850632"/>
                  <a:pt x="842682" y="843014"/>
                </a:cubicBezTo>
                <a:cubicBezTo>
                  <a:pt x="850300" y="835396"/>
                  <a:pt x="861468" y="832180"/>
                  <a:pt x="869576" y="825085"/>
                </a:cubicBezTo>
                <a:cubicBezTo>
                  <a:pt x="885478" y="811171"/>
                  <a:pt x="898498" y="794175"/>
                  <a:pt x="914400" y="780261"/>
                </a:cubicBezTo>
                <a:cubicBezTo>
                  <a:pt x="922508" y="773166"/>
                  <a:pt x="933114" y="769344"/>
                  <a:pt x="941294" y="762332"/>
                </a:cubicBezTo>
                <a:cubicBezTo>
                  <a:pt x="954129" y="751331"/>
                  <a:pt x="963088" y="735850"/>
                  <a:pt x="977153" y="726473"/>
                </a:cubicBezTo>
                <a:cubicBezTo>
                  <a:pt x="986118" y="720497"/>
                  <a:pt x="995634" y="715275"/>
                  <a:pt x="1004047" y="708544"/>
                </a:cubicBezTo>
                <a:cubicBezTo>
                  <a:pt x="1010647" y="703264"/>
                  <a:pt x="1014729" y="694963"/>
                  <a:pt x="1021976" y="690614"/>
                </a:cubicBezTo>
                <a:cubicBezTo>
                  <a:pt x="1030079" y="685752"/>
                  <a:pt x="1039905" y="684637"/>
                  <a:pt x="1048870" y="681649"/>
                </a:cubicBezTo>
                <a:cubicBezTo>
                  <a:pt x="1054847" y="675673"/>
                  <a:pt x="1059552" y="668068"/>
                  <a:pt x="1066800" y="663720"/>
                </a:cubicBezTo>
                <a:cubicBezTo>
                  <a:pt x="1133074" y="623956"/>
                  <a:pt x="1052586" y="691227"/>
                  <a:pt x="1120588" y="636826"/>
                </a:cubicBezTo>
                <a:cubicBezTo>
                  <a:pt x="1127188" y="631546"/>
                  <a:pt x="1131756" y="623967"/>
                  <a:pt x="1138518" y="618896"/>
                </a:cubicBezTo>
                <a:cubicBezTo>
                  <a:pt x="1155757" y="605967"/>
                  <a:pt x="1174377" y="594991"/>
                  <a:pt x="1192306" y="583038"/>
                </a:cubicBezTo>
                <a:cubicBezTo>
                  <a:pt x="1201271" y="577061"/>
                  <a:pt x="1209563" y="569926"/>
                  <a:pt x="1219200" y="565108"/>
                </a:cubicBezTo>
                <a:lnTo>
                  <a:pt x="1255059" y="547179"/>
                </a:lnTo>
                <a:cubicBezTo>
                  <a:pt x="1261035" y="541202"/>
                  <a:pt x="1266388" y="534529"/>
                  <a:pt x="1272988" y="529249"/>
                </a:cubicBezTo>
                <a:cubicBezTo>
                  <a:pt x="1329544" y="484003"/>
                  <a:pt x="1274511" y="536690"/>
                  <a:pt x="1317812" y="493391"/>
                </a:cubicBezTo>
                <a:cubicBezTo>
                  <a:pt x="1233410" y="408985"/>
                  <a:pt x="1368752" y="536314"/>
                  <a:pt x="1237129" y="448567"/>
                </a:cubicBezTo>
                <a:cubicBezTo>
                  <a:pt x="1202372" y="425396"/>
                  <a:pt x="1220456" y="434045"/>
                  <a:pt x="1183341" y="421673"/>
                </a:cubicBezTo>
                <a:cubicBezTo>
                  <a:pt x="1168400" y="406732"/>
                  <a:pt x="1156099" y="388570"/>
                  <a:pt x="1138518" y="376849"/>
                </a:cubicBezTo>
                <a:cubicBezTo>
                  <a:pt x="1120588" y="364896"/>
                  <a:pt x="1099966" y="356229"/>
                  <a:pt x="1084729" y="340991"/>
                </a:cubicBezTo>
                <a:cubicBezTo>
                  <a:pt x="1056235" y="312496"/>
                  <a:pt x="1073562" y="328132"/>
                  <a:pt x="1030941" y="296167"/>
                </a:cubicBezTo>
                <a:cubicBezTo>
                  <a:pt x="1024965" y="287202"/>
                  <a:pt x="1020107" y="277381"/>
                  <a:pt x="1013012" y="269273"/>
                </a:cubicBezTo>
                <a:cubicBezTo>
                  <a:pt x="999098" y="253371"/>
                  <a:pt x="979909" y="242031"/>
                  <a:pt x="968188" y="224449"/>
                </a:cubicBezTo>
                <a:cubicBezTo>
                  <a:pt x="945571" y="190522"/>
                  <a:pt x="957878" y="205173"/>
                  <a:pt x="932329" y="179626"/>
                </a:cubicBezTo>
                <a:cubicBezTo>
                  <a:pt x="926353" y="167673"/>
                  <a:pt x="921813" y="154886"/>
                  <a:pt x="914400" y="143767"/>
                </a:cubicBezTo>
                <a:cubicBezTo>
                  <a:pt x="909712" y="136734"/>
                  <a:pt x="900250" y="133398"/>
                  <a:pt x="896470" y="125838"/>
                </a:cubicBezTo>
                <a:cubicBezTo>
                  <a:pt x="888018" y="108934"/>
                  <a:pt x="889024" y="87774"/>
                  <a:pt x="878541" y="72049"/>
                </a:cubicBezTo>
                <a:cubicBezTo>
                  <a:pt x="855924" y="38122"/>
                  <a:pt x="868231" y="52773"/>
                  <a:pt x="842682" y="27226"/>
                </a:cubicBezTo>
                <a:cubicBezTo>
                  <a:pt x="839694" y="18261"/>
                  <a:pt x="842885" y="2624"/>
                  <a:pt x="833718" y="332"/>
                </a:cubicBezTo>
                <a:cubicBezTo>
                  <a:pt x="823265" y="-2281"/>
                  <a:pt x="814932" y="11166"/>
                  <a:pt x="806823" y="18261"/>
                </a:cubicBezTo>
                <a:cubicBezTo>
                  <a:pt x="790921" y="32175"/>
                  <a:pt x="775914" y="47183"/>
                  <a:pt x="762000" y="63085"/>
                </a:cubicBezTo>
                <a:cubicBezTo>
                  <a:pt x="724033" y="106475"/>
                  <a:pt x="766990" y="75362"/>
                  <a:pt x="717176" y="116873"/>
                </a:cubicBezTo>
                <a:cubicBezTo>
                  <a:pt x="689214" y="140175"/>
                  <a:pt x="693221" y="126647"/>
                  <a:pt x="672353" y="152732"/>
                </a:cubicBezTo>
                <a:cubicBezTo>
                  <a:pt x="665622" y="161145"/>
                  <a:pt x="662042" y="172007"/>
                  <a:pt x="654423" y="179626"/>
                </a:cubicBezTo>
                <a:cubicBezTo>
                  <a:pt x="619570" y="214479"/>
                  <a:pt x="624736" y="194322"/>
                  <a:pt x="600635" y="224449"/>
                </a:cubicBezTo>
                <a:cubicBezTo>
                  <a:pt x="593904" y="232862"/>
                  <a:pt x="589437" y="242931"/>
                  <a:pt x="582706" y="251344"/>
                </a:cubicBezTo>
                <a:cubicBezTo>
                  <a:pt x="577426" y="257944"/>
                  <a:pt x="570056" y="262673"/>
                  <a:pt x="564776" y="269273"/>
                </a:cubicBezTo>
                <a:cubicBezTo>
                  <a:pt x="514846" y="331684"/>
                  <a:pt x="583846" y="259168"/>
                  <a:pt x="519953" y="323061"/>
                </a:cubicBezTo>
                <a:cubicBezTo>
                  <a:pt x="528918" y="329038"/>
                  <a:pt x="537210" y="336173"/>
                  <a:pt x="546847" y="340991"/>
                </a:cubicBezTo>
                <a:cubicBezTo>
                  <a:pt x="579893" y="357514"/>
                  <a:pt x="606102" y="349955"/>
                  <a:pt x="645459" y="349955"/>
                </a:cubicBezTo>
                <a:lnTo>
                  <a:pt x="672353" y="305132"/>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DDF8EE81-03C8-BC45-8BD1-5395E352BB8D}"/>
              </a:ext>
            </a:extLst>
          </p:cNvPr>
          <p:cNvSpPr/>
          <p:nvPr/>
        </p:nvSpPr>
        <p:spPr>
          <a:xfrm rot="4664551">
            <a:off x="8108578" y="3361433"/>
            <a:ext cx="1317812" cy="1694661"/>
          </a:xfrm>
          <a:custGeom>
            <a:avLst/>
            <a:gdLst>
              <a:gd name="connsiteX0" fmla="*/ 672353 w 1317812"/>
              <a:gd name="connsiteY0" fmla="*/ 305132 h 1694661"/>
              <a:gd name="connsiteX1" fmla="*/ 672353 w 1317812"/>
              <a:gd name="connsiteY1" fmla="*/ 305132 h 1694661"/>
              <a:gd name="connsiteX2" fmla="*/ 582706 w 1317812"/>
              <a:gd name="connsiteY2" fmla="*/ 403744 h 1694661"/>
              <a:gd name="connsiteX3" fmla="*/ 555812 w 1317812"/>
              <a:gd name="connsiteY3" fmla="*/ 421673 h 1694661"/>
              <a:gd name="connsiteX4" fmla="*/ 510988 w 1317812"/>
              <a:gd name="connsiteY4" fmla="*/ 466496 h 1694661"/>
              <a:gd name="connsiteX5" fmla="*/ 457200 w 1317812"/>
              <a:gd name="connsiteY5" fmla="*/ 520285 h 1694661"/>
              <a:gd name="connsiteX6" fmla="*/ 439270 w 1317812"/>
              <a:gd name="connsiteY6" fmla="*/ 538214 h 1694661"/>
              <a:gd name="connsiteX7" fmla="*/ 412376 w 1317812"/>
              <a:gd name="connsiteY7" fmla="*/ 556144 h 1694661"/>
              <a:gd name="connsiteX8" fmla="*/ 367553 w 1317812"/>
              <a:gd name="connsiteY8" fmla="*/ 600967 h 1694661"/>
              <a:gd name="connsiteX9" fmla="*/ 322729 w 1317812"/>
              <a:gd name="connsiteY9" fmla="*/ 645791 h 1694661"/>
              <a:gd name="connsiteX10" fmla="*/ 295835 w 1317812"/>
              <a:gd name="connsiteY10" fmla="*/ 672685 h 1694661"/>
              <a:gd name="connsiteX11" fmla="*/ 268941 w 1317812"/>
              <a:gd name="connsiteY11" fmla="*/ 681649 h 1694661"/>
              <a:gd name="connsiteX12" fmla="*/ 224118 w 1317812"/>
              <a:gd name="connsiteY12" fmla="*/ 726473 h 1694661"/>
              <a:gd name="connsiteX13" fmla="*/ 161365 w 1317812"/>
              <a:gd name="connsiteY13" fmla="*/ 789226 h 1694661"/>
              <a:gd name="connsiteX14" fmla="*/ 143435 w 1317812"/>
              <a:gd name="connsiteY14" fmla="*/ 807155 h 1694661"/>
              <a:gd name="connsiteX15" fmla="*/ 116541 w 1317812"/>
              <a:gd name="connsiteY15" fmla="*/ 825085 h 1694661"/>
              <a:gd name="connsiteX16" fmla="*/ 98612 w 1317812"/>
              <a:gd name="connsiteY16" fmla="*/ 851979 h 1694661"/>
              <a:gd name="connsiteX17" fmla="*/ 26894 w 1317812"/>
              <a:gd name="connsiteY17" fmla="*/ 905767 h 1694661"/>
              <a:gd name="connsiteX18" fmla="*/ 0 w 1317812"/>
              <a:gd name="connsiteY18" fmla="*/ 923696 h 1694661"/>
              <a:gd name="connsiteX19" fmla="*/ 26894 w 1317812"/>
              <a:gd name="connsiteY19" fmla="*/ 932661 h 1694661"/>
              <a:gd name="connsiteX20" fmla="*/ 80682 w 1317812"/>
              <a:gd name="connsiteY20" fmla="*/ 1004379 h 1694661"/>
              <a:gd name="connsiteX21" fmla="*/ 89647 w 1317812"/>
              <a:gd name="connsiteY21" fmla="*/ 1031273 h 1694661"/>
              <a:gd name="connsiteX22" fmla="*/ 125506 w 1317812"/>
              <a:gd name="connsiteY22" fmla="*/ 1076096 h 1694661"/>
              <a:gd name="connsiteX23" fmla="*/ 134470 w 1317812"/>
              <a:gd name="connsiteY23" fmla="*/ 1102991 h 1694661"/>
              <a:gd name="connsiteX24" fmla="*/ 152400 w 1317812"/>
              <a:gd name="connsiteY24" fmla="*/ 1129885 h 1694661"/>
              <a:gd name="connsiteX25" fmla="*/ 161365 w 1317812"/>
              <a:gd name="connsiteY25" fmla="*/ 1165744 h 1694661"/>
              <a:gd name="connsiteX26" fmla="*/ 179294 w 1317812"/>
              <a:gd name="connsiteY26" fmla="*/ 1219532 h 1694661"/>
              <a:gd name="connsiteX27" fmla="*/ 197223 w 1317812"/>
              <a:gd name="connsiteY27" fmla="*/ 1246426 h 1694661"/>
              <a:gd name="connsiteX28" fmla="*/ 224118 w 1317812"/>
              <a:gd name="connsiteY28" fmla="*/ 1300214 h 1694661"/>
              <a:gd name="connsiteX29" fmla="*/ 259976 w 1317812"/>
              <a:gd name="connsiteY29" fmla="*/ 1416755 h 1694661"/>
              <a:gd name="connsiteX30" fmla="*/ 277906 w 1317812"/>
              <a:gd name="connsiteY30" fmla="*/ 1452614 h 1694661"/>
              <a:gd name="connsiteX31" fmla="*/ 295835 w 1317812"/>
              <a:gd name="connsiteY31" fmla="*/ 1515367 h 1694661"/>
              <a:gd name="connsiteX32" fmla="*/ 313765 w 1317812"/>
              <a:gd name="connsiteY32" fmla="*/ 1569155 h 1694661"/>
              <a:gd name="connsiteX33" fmla="*/ 340659 w 1317812"/>
              <a:gd name="connsiteY33" fmla="*/ 1667767 h 1694661"/>
              <a:gd name="connsiteX34" fmla="*/ 349623 w 1317812"/>
              <a:gd name="connsiteY34" fmla="*/ 1694661 h 1694661"/>
              <a:gd name="connsiteX35" fmla="*/ 403412 w 1317812"/>
              <a:gd name="connsiteY35" fmla="*/ 1631908 h 1694661"/>
              <a:gd name="connsiteX36" fmla="*/ 457200 w 1317812"/>
              <a:gd name="connsiteY36" fmla="*/ 1560191 h 1694661"/>
              <a:gd name="connsiteX37" fmla="*/ 466165 w 1317812"/>
              <a:gd name="connsiteY37" fmla="*/ 1533296 h 1694661"/>
              <a:gd name="connsiteX38" fmla="*/ 502023 w 1317812"/>
              <a:gd name="connsiteY38" fmla="*/ 1479508 h 1694661"/>
              <a:gd name="connsiteX39" fmla="*/ 528918 w 1317812"/>
              <a:gd name="connsiteY39" fmla="*/ 1434685 h 1694661"/>
              <a:gd name="connsiteX40" fmla="*/ 546847 w 1317812"/>
              <a:gd name="connsiteY40" fmla="*/ 1380896 h 1694661"/>
              <a:gd name="connsiteX41" fmla="*/ 555812 w 1317812"/>
              <a:gd name="connsiteY41" fmla="*/ 1354002 h 1694661"/>
              <a:gd name="connsiteX42" fmla="*/ 564776 w 1317812"/>
              <a:gd name="connsiteY42" fmla="*/ 1318144 h 1694661"/>
              <a:gd name="connsiteX43" fmla="*/ 555812 w 1317812"/>
              <a:gd name="connsiteY43" fmla="*/ 1228496 h 1694661"/>
              <a:gd name="connsiteX44" fmla="*/ 555812 w 1317812"/>
              <a:gd name="connsiteY44" fmla="*/ 1165744 h 1694661"/>
              <a:gd name="connsiteX45" fmla="*/ 591670 w 1317812"/>
              <a:gd name="connsiteY45" fmla="*/ 1219532 h 1694661"/>
              <a:gd name="connsiteX46" fmla="*/ 654423 w 1317812"/>
              <a:gd name="connsiteY46" fmla="*/ 1300214 h 1694661"/>
              <a:gd name="connsiteX47" fmla="*/ 672353 w 1317812"/>
              <a:gd name="connsiteY47" fmla="*/ 1354002 h 1694661"/>
              <a:gd name="connsiteX48" fmla="*/ 681318 w 1317812"/>
              <a:gd name="connsiteY48" fmla="*/ 1380896 h 1694661"/>
              <a:gd name="connsiteX49" fmla="*/ 699247 w 1317812"/>
              <a:gd name="connsiteY49" fmla="*/ 1398826 h 1694661"/>
              <a:gd name="connsiteX50" fmla="*/ 717176 w 1317812"/>
              <a:gd name="connsiteY50" fmla="*/ 1461579 h 1694661"/>
              <a:gd name="connsiteX51" fmla="*/ 735106 w 1317812"/>
              <a:gd name="connsiteY51" fmla="*/ 1488473 h 1694661"/>
              <a:gd name="connsiteX52" fmla="*/ 762000 w 1317812"/>
              <a:gd name="connsiteY52" fmla="*/ 1569155 h 1694661"/>
              <a:gd name="connsiteX53" fmla="*/ 770965 w 1317812"/>
              <a:gd name="connsiteY53" fmla="*/ 1596049 h 1694661"/>
              <a:gd name="connsiteX54" fmla="*/ 779929 w 1317812"/>
              <a:gd name="connsiteY54" fmla="*/ 1622944 h 1694661"/>
              <a:gd name="connsiteX55" fmla="*/ 797859 w 1317812"/>
              <a:gd name="connsiteY55" fmla="*/ 1640873 h 1694661"/>
              <a:gd name="connsiteX56" fmla="*/ 833718 w 1317812"/>
              <a:gd name="connsiteY56" fmla="*/ 1605014 h 1694661"/>
              <a:gd name="connsiteX57" fmla="*/ 860612 w 1317812"/>
              <a:gd name="connsiteY57" fmla="*/ 1578120 h 1694661"/>
              <a:gd name="connsiteX58" fmla="*/ 896470 w 1317812"/>
              <a:gd name="connsiteY58" fmla="*/ 1533296 h 1694661"/>
              <a:gd name="connsiteX59" fmla="*/ 905435 w 1317812"/>
              <a:gd name="connsiteY59" fmla="*/ 1506402 h 1694661"/>
              <a:gd name="connsiteX60" fmla="*/ 923365 w 1317812"/>
              <a:gd name="connsiteY60" fmla="*/ 1488473 h 1694661"/>
              <a:gd name="connsiteX61" fmla="*/ 941294 w 1317812"/>
              <a:gd name="connsiteY61" fmla="*/ 1461579 h 1694661"/>
              <a:gd name="connsiteX62" fmla="*/ 959223 w 1317812"/>
              <a:gd name="connsiteY62" fmla="*/ 1443649 h 1694661"/>
              <a:gd name="connsiteX63" fmla="*/ 995082 w 1317812"/>
              <a:gd name="connsiteY63" fmla="*/ 1389861 h 1694661"/>
              <a:gd name="connsiteX64" fmla="*/ 1030941 w 1317812"/>
              <a:gd name="connsiteY64" fmla="*/ 1354002 h 1694661"/>
              <a:gd name="connsiteX65" fmla="*/ 1084729 w 1317812"/>
              <a:gd name="connsiteY65" fmla="*/ 1336073 h 1694661"/>
              <a:gd name="connsiteX66" fmla="*/ 1102659 w 1317812"/>
              <a:gd name="connsiteY66" fmla="*/ 1318144 h 1694661"/>
              <a:gd name="connsiteX67" fmla="*/ 1156447 w 1317812"/>
              <a:gd name="connsiteY67" fmla="*/ 1300214 h 1694661"/>
              <a:gd name="connsiteX68" fmla="*/ 1165412 w 1317812"/>
              <a:gd name="connsiteY68" fmla="*/ 1273320 h 1694661"/>
              <a:gd name="connsiteX69" fmla="*/ 1156447 w 1317812"/>
              <a:gd name="connsiteY69" fmla="*/ 1246426 h 1694661"/>
              <a:gd name="connsiteX70" fmla="*/ 1120588 w 1317812"/>
              <a:gd name="connsiteY70" fmla="*/ 1201602 h 1694661"/>
              <a:gd name="connsiteX71" fmla="*/ 1057835 w 1317812"/>
              <a:gd name="connsiteY71" fmla="*/ 1129885 h 1694661"/>
              <a:gd name="connsiteX72" fmla="*/ 1039906 w 1317812"/>
              <a:gd name="connsiteY72" fmla="*/ 1102991 h 1694661"/>
              <a:gd name="connsiteX73" fmla="*/ 959223 w 1317812"/>
              <a:gd name="connsiteY73" fmla="*/ 1040238 h 1694661"/>
              <a:gd name="connsiteX74" fmla="*/ 941294 w 1317812"/>
              <a:gd name="connsiteY74" fmla="*/ 1022308 h 1694661"/>
              <a:gd name="connsiteX75" fmla="*/ 869576 w 1317812"/>
              <a:gd name="connsiteY75" fmla="*/ 968520 h 1694661"/>
              <a:gd name="connsiteX76" fmla="*/ 833718 w 1317812"/>
              <a:gd name="connsiteY76" fmla="*/ 932661 h 1694661"/>
              <a:gd name="connsiteX77" fmla="*/ 824753 w 1317812"/>
              <a:gd name="connsiteY77" fmla="*/ 905767 h 1694661"/>
              <a:gd name="connsiteX78" fmla="*/ 806823 w 1317812"/>
              <a:gd name="connsiteY78" fmla="*/ 887838 h 1694661"/>
              <a:gd name="connsiteX79" fmla="*/ 824753 w 1317812"/>
              <a:gd name="connsiteY79" fmla="*/ 869908 h 1694661"/>
              <a:gd name="connsiteX80" fmla="*/ 842682 w 1317812"/>
              <a:gd name="connsiteY80" fmla="*/ 843014 h 1694661"/>
              <a:gd name="connsiteX81" fmla="*/ 869576 w 1317812"/>
              <a:gd name="connsiteY81" fmla="*/ 825085 h 1694661"/>
              <a:gd name="connsiteX82" fmla="*/ 914400 w 1317812"/>
              <a:gd name="connsiteY82" fmla="*/ 780261 h 1694661"/>
              <a:gd name="connsiteX83" fmla="*/ 941294 w 1317812"/>
              <a:gd name="connsiteY83" fmla="*/ 762332 h 1694661"/>
              <a:gd name="connsiteX84" fmla="*/ 977153 w 1317812"/>
              <a:gd name="connsiteY84" fmla="*/ 726473 h 1694661"/>
              <a:gd name="connsiteX85" fmla="*/ 1004047 w 1317812"/>
              <a:gd name="connsiteY85" fmla="*/ 708544 h 1694661"/>
              <a:gd name="connsiteX86" fmla="*/ 1021976 w 1317812"/>
              <a:gd name="connsiteY86" fmla="*/ 690614 h 1694661"/>
              <a:gd name="connsiteX87" fmla="*/ 1048870 w 1317812"/>
              <a:gd name="connsiteY87" fmla="*/ 681649 h 1694661"/>
              <a:gd name="connsiteX88" fmla="*/ 1066800 w 1317812"/>
              <a:gd name="connsiteY88" fmla="*/ 663720 h 1694661"/>
              <a:gd name="connsiteX89" fmla="*/ 1120588 w 1317812"/>
              <a:gd name="connsiteY89" fmla="*/ 636826 h 1694661"/>
              <a:gd name="connsiteX90" fmla="*/ 1138518 w 1317812"/>
              <a:gd name="connsiteY90" fmla="*/ 618896 h 1694661"/>
              <a:gd name="connsiteX91" fmla="*/ 1192306 w 1317812"/>
              <a:gd name="connsiteY91" fmla="*/ 583038 h 1694661"/>
              <a:gd name="connsiteX92" fmla="*/ 1219200 w 1317812"/>
              <a:gd name="connsiteY92" fmla="*/ 565108 h 1694661"/>
              <a:gd name="connsiteX93" fmla="*/ 1255059 w 1317812"/>
              <a:gd name="connsiteY93" fmla="*/ 547179 h 1694661"/>
              <a:gd name="connsiteX94" fmla="*/ 1272988 w 1317812"/>
              <a:gd name="connsiteY94" fmla="*/ 529249 h 1694661"/>
              <a:gd name="connsiteX95" fmla="*/ 1317812 w 1317812"/>
              <a:gd name="connsiteY95" fmla="*/ 493391 h 1694661"/>
              <a:gd name="connsiteX96" fmla="*/ 1237129 w 1317812"/>
              <a:gd name="connsiteY96" fmla="*/ 448567 h 1694661"/>
              <a:gd name="connsiteX97" fmla="*/ 1183341 w 1317812"/>
              <a:gd name="connsiteY97" fmla="*/ 421673 h 1694661"/>
              <a:gd name="connsiteX98" fmla="*/ 1138518 w 1317812"/>
              <a:gd name="connsiteY98" fmla="*/ 376849 h 1694661"/>
              <a:gd name="connsiteX99" fmla="*/ 1084729 w 1317812"/>
              <a:gd name="connsiteY99" fmla="*/ 340991 h 1694661"/>
              <a:gd name="connsiteX100" fmla="*/ 1030941 w 1317812"/>
              <a:gd name="connsiteY100" fmla="*/ 296167 h 1694661"/>
              <a:gd name="connsiteX101" fmla="*/ 1013012 w 1317812"/>
              <a:gd name="connsiteY101" fmla="*/ 269273 h 1694661"/>
              <a:gd name="connsiteX102" fmla="*/ 968188 w 1317812"/>
              <a:gd name="connsiteY102" fmla="*/ 224449 h 1694661"/>
              <a:gd name="connsiteX103" fmla="*/ 932329 w 1317812"/>
              <a:gd name="connsiteY103" fmla="*/ 179626 h 1694661"/>
              <a:gd name="connsiteX104" fmla="*/ 914400 w 1317812"/>
              <a:gd name="connsiteY104" fmla="*/ 143767 h 1694661"/>
              <a:gd name="connsiteX105" fmla="*/ 896470 w 1317812"/>
              <a:gd name="connsiteY105" fmla="*/ 125838 h 1694661"/>
              <a:gd name="connsiteX106" fmla="*/ 878541 w 1317812"/>
              <a:gd name="connsiteY106" fmla="*/ 72049 h 1694661"/>
              <a:gd name="connsiteX107" fmla="*/ 842682 w 1317812"/>
              <a:gd name="connsiteY107" fmla="*/ 27226 h 1694661"/>
              <a:gd name="connsiteX108" fmla="*/ 833718 w 1317812"/>
              <a:gd name="connsiteY108" fmla="*/ 332 h 1694661"/>
              <a:gd name="connsiteX109" fmla="*/ 806823 w 1317812"/>
              <a:gd name="connsiteY109" fmla="*/ 18261 h 1694661"/>
              <a:gd name="connsiteX110" fmla="*/ 762000 w 1317812"/>
              <a:gd name="connsiteY110" fmla="*/ 63085 h 1694661"/>
              <a:gd name="connsiteX111" fmla="*/ 717176 w 1317812"/>
              <a:gd name="connsiteY111" fmla="*/ 116873 h 1694661"/>
              <a:gd name="connsiteX112" fmla="*/ 672353 w 1317812"/>
              <a:gd name="connsiteY112" fmla="*/ 152732 h 1694661"/>
              <a:gd name="connsiteX113" fmla="*/ 654423 w 1317812"/>
              <a:gd name="connsiteY113" fmla="*/ 179626 h 1694661"/>
              <a:gd name="connsiteX114" fmla="*/ 600635 w 1317812"/>
              <a:gd name="connsiteY114" fmla="*/ 224449 h 1694661"/>
              <a:gd name="connsiteX115" fmla="*/ 582706 w 1317812"/>
              <a:gd name="connsiteY115" fmla="*/ 251344 h 1694661"/>
              <a:gd name="connsiteX116" fmla="*/ 564776 w 1317812"/>
              <a:gd name="connsiteY116" fmla="*/ 269273 h 1694661"/>
              <a:gd name="connsiteX117" fmla="*/ 519953 w 1317812"/>
              <a:gd name="connsiteY117" fmla="*/ 323061 h 1694661"/>
              <a:gd name="connsiteX118" fmla="*/ 546847 w 1317812"/>
              <a:gd name="connsiteY118" fmla="*/ 340991 h 1694661"/>
              <a:gd name="connsiteX119" fmla="*/ 645459 w 1317812"/>
              <a:gd name="connsiteY119" fmla="*/ 349955 h 1694661"/>
              <a:gd name="connsiteX120" fmla="*/ 672353 w 1317812"/>
              <a:gd name="connsiteY120" fmla="*/ 305132 h 16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317812" h="1694661">
                <a:moveTo>
                  <a:pt x="672353" y="305132"/>
                </a:moveTo>
                <a:lnTo>
                  <a:pt x="672353" y="305132"/>
                </a:lnTo>
                <a:cubicBezTo>
                  <a:pt x="667692" y="310570"/>
                  <a:pt x="601153" y="391446"/>
                  <a:pt x="582706" y="403744"/>
                </a:cubicBezTo>
                <a:lnTo>
                  <a:pt x="555812" y="421673"/>
                </a:lnTo>
                <a:cubicBezTo>
                  <a:pt x="521279" y="473470"/>
                  <a:pt x="557473" y="426652"/>
                  <a:pt x="510988" y="466496"/>
                </a:cubicBezTo>
                <a:cubicBezTo>
                  <a:pt x="510965" y="466516"/>
                  <a:pt x="466176" y="511309"/>
                  <a:pt x="457200" y="520285"/>
                </a:cubicBezTo>
                <a:cubicBezTo>
                  <a:pt x="451223" y="526262"/>
                  <a:pt x="446302" y="533526"/>
                  <a:pt x="439270" y="538214"/>
                </a:cubicBezTo>
                <a:lnTo>
                  <a:pt x="412376" y="556144"/>
                </a:lnTo>
                <a:cubicBezTo>
                  <a:pt x="376518" y="609932"/>
                  <a:pt x="415364" y="559132"/>
                  <a:pt x="367553" y="600967"/>
                </a:cubicBezTo>
                <a:cubicBezTo>
                  <a:pt x="351651" y="614881"/>
                  <a:pt x="337670" y="630850"/>
                  <a:pt x="322729" y="645791"/>
                </a:cubicBezTo>
                <a:cubicBezTo>
                  <a:pt x="313764" y="654756"/>
                  <a:pt x="307862" y="668676"/>
                  <a:pt x="295835" y="672685"/>
                </a:cubicBezTo>
                <a:lnTo>
                  <a:pt x="268941" y="681649"/>
                </a:lnTo>
                <a:cubicBezTo>
                  <a:pt x="233085" y="735436"/>
                  <a:pt x="271928" y="684640"/>
                  <a:pt x="224118" y="726473"/>
                </a:cubicBezTo>
                <a:cubicBezTo>
                  <a:pt x="224072" y="726513"/>
                  <a:pt x="173933" y="776658"/>
                  <a:pt x="161365" y="789226"/>
                </a:cubicBezTo>
                <a:cubicBezTo>
                  <a:pt x="155388" y="795203"/>
                  <a:pt x="150467" y="802467"/>
                  <a:pt x="143435" y="807155"/>
                </a:cubicBezTo>
                <a:lnTo>
                  <a:pt x="116541" y="825085"/>
                </a:lnTo>
                <a:cubicBezTo>
                  <a:pt x="110565" y="834050"/>
                  <a:pt x="105343" y="843566"/>
                  <a:pt x="98612" y="851979"/>
                </a:cubicBezTo>
                <a:cubicBezTo>
                  <a:pt x="79662" y="875666"/>
                  <a:pt x="51467" y="889385"/>
                  <a:pt x="26894" y="905767"/>
                </a:cubicBezTo>
                <a:lnTo>
                  <a:pt x="0" y="923696"/>
                </a:lnTo>
                <a:cubicBezTo>
                  <a:pt x="8965" y="926684"/>
                  <a:pt x="18791" y="927799"/>
                  <a:pt x="26894" y="932661"/>
                </a:cubicBezTo>
                <a:cubicBezTo>
                  <a:pt x="44591" y="943280"/>
                  <a:pt x="79571" y="1001046"/>
                  <a:pt x="80682" y="1004379"/>
                </a:cubicBezTo>
                <a:cubicBezTo>
                  <a:pt x="83670" y="1013344"/>
                  <a:pt x="85421" y="1022821"/>
                  <a:pt x="89647" y="1031273"/>
                </a:cubicBezTo>
                <a:cubicBezTo>
                  <a:pt x="100957" y="1053893"/>
                  <a:pt x="108828" y="1059419"/>
                  <a:pt x="125506" y="1076096"/>
                </a:cubicBezTo>
                <a:cubicBezTo>
                  <a:pt x="128494" y="1085061"/>
                  <a:pt x="130244" y="1094539"/>
                  <a:pt x="134470" y="1102991"/>
                </a:cubicBezTo>
                <a:cubicBezTo>
                  <a:pt x="139288" y="1112628"/>
                  <a:pt x="148156" y="1119982"/>
                  <a:pt x="152400" y="1129885"/>
                </a:cubicBezTo>
                <a:cubicBezTo>
                  <a:pt x="157254" y="1141210"/>
                  <a:pt x="157825" y="1153943"/>
                  <a:pt x="161365" y="1165744"/>
                </a:cubicBezTo>
                <a:cubicBezTo>
                  <a:pt x="166796" y="1183846"/>
                  <a:pt x="171618" y="1202262"/>
                  <a:pt x="179294" y="1219532"/>
                </a:cubicBezTo>
                <a:cubicBezTo>
                  <a:pt x="183670" y="1229378"/>
                  <a:pt x="192405" y="1236789"/>
                  <a:pt x="197223" y="1246426"/>
                </a:cubicBezTo>
                <a:cubicBezTo>
                  <a:pt x="234334" y="1320648"/>
                  <a:pt x="172739" y="1223149"/>
                  <a:pt x="224118" y="1300214"/>
                </a:cubicBezTo>
                <a:cubicBezTo>
                  <a:pt x="228201" y="1314504"/>
                  <a:pt x="251707" y="1400217"/>
                  <a:pt x="259976" y="1416755"/>
                </a:cubicBezTo>
                <a:cubicBezTo>
                  <a:pt x="265953" y="1428708"/>
                  <a:pt x="272642" y="1440331"/>
                  <a:pt x="277906" y="1452614"/>
                </a:cubicBezTo>
                <a:cubicBezTo>
                  <a:pt x="287945" y="1476039"/>
                  <a:pt x="288256" y="1490104"/>
                  <a:pt x="295835" y="1515367"/>
                </a:cubicBezTo>
                <a:cubicBezTo>
                  <a:pt x="301266" y="1533469"/>
                  <a:pt x="310059" y="1550623"/>
                  <a:pt x="313765" y="1569155"/>
                </a:cubicBezTo>
                <a:cubicBezTo>
                  <a:pt x="326436" y="1632516"/>
                  <a:pt x="317909" y="1599517"/>
                  <a:pt x="340659" y="1667767"/>
                </a:cubicBezTo>
                <a:lnTo>
                  <a:pt x="349623" y="1694661"/>
                </a:lnTo>
                <a:cubicBezTo>
                  <a:pt x="380578" y="1663707"/>
                  <a:pt x="376578" y="1670243"/>
                  <a:pt x="403412" y="1631908"/>
                </a:cubicBezTo>
                <a:cubicBezTo>
                  <a:pt x="450716" y="1564331"/>
                  <a:pt x="421382" y="1596007"/>
                  <a:pt x="457200" y="1560191"/>
                </a:cubicBezTo>
                <a:cubicBezTo>
                  <a:pt x="460188" y="1551226"/>
                  <a:pt x="461576" y="1541557"/>
                  <a:pt x="466165" y="1533296"/>
                </a:cubicBezTo>
                <a:cubicBezTo>
                  <a:pt x="476630" y="1514459"/>
                  <a:pt x="495209" y="1499950"/>
                  <a:pt x="502023" y="1479508"/>
                </a:cubicBezTo>
                <a:cubicBezTo>
                  <a:pt x="513661" y="1444596"/>
                  <a:pt x="504306" y="1459296"/>
                  <a:pt x="528918" y="1434685"/>
                </a:cubicBezTo>
                <a:lnTo>
                  <a:pt x="546847" y="1380896"/>
                </a:lnTo>
                <a:cubicBezTo>
                  <a:pt x="549835" y="1371931"/>
                  <a:pt x="553520" y="1363170"/>
                  <a:pt x="555812" y="1354002"/>
                </a:cubicBezTo>
                <a:lnTo>
                  <a:pt x="564776" y="1318144"/>
                </a:lnTo>
                <a:cubicBezTo>
                  <a:pt x="561788" y="1288261"/>
                  <a:pt x="560059" y="1258226"/>
                  <a:pt x="555812" y="1228496"/>
                </a:cubicBezTo>
                <a:cubicBezTo>
                  <a:pt x="547933" y="1173338"/>
                  <a:pt x="540360" y="1212097"/>
                  <a:pt x="555812" y="1165744"/>
                </a:cubicBezTo>
                <a:cubicBezTo>
                  <a:pt x="567765" y="1183673"/>
                  <a:pt x="576433" y="1204296"/>
                  <a:pt x="591670" y="1219532"/>
                </a:cubicBezTo>
                <a:cubicBezTo>
                  <a:pt x="627777" y="1255637"/>
                  <a:pt x="604687" y="1230583"/>
                  <a:pt x="654423" y="1300214"/>
                </a:cubicBezTo>
                <a:lnTo>
                  <a:pt x="672353" y="1354002"/>
                </a:lnTo>
                <a:cubicBezTo>
                  <a:pt x="675341" y="1362967"/>
                  <a:pt x="674636" y="1374214"/>
                  <a:pt x="681318" y="1380896"/>
                </a:cubicBezTo>
                <a:lnTo>
                  <a:pt x="699247" y="1398826"/>
                </a:lnTo>
                <a:cubicBezTo>
                  <a:pt x="702118" y="1410309"/>
                  <a:pt x="710748" y="1448723"/>
                  <a:pt x="717176" y="1461579"/>
                </a:cubicBezTo>
                <a:cubicBezTo>
                  <a:pt x="721994" y="1471216"/>
                  <a:pt x="729129" y="1479508"/>
                  <a:pt x="735106" y="1488473"/>
                </a:cubicBezTo>
                <a:lnTo>
                  <a:pt x="762000" y="1569155"/>
                </a:lnTo>
                <a:lnTo>
                  <a:pt x="770965" y="1596049"/>
                </a:lnTo>
                <a:cubicBezTo>
                  <a:pt x="773953" y="1605014"/>
                  <a:pt x="773247" y="1616262"/>
                  <a:pt x="779929" y="1622944"/>
                </a:cubicBezTo>
                <a:lnTo>
                  <a:pt x="797859" y="1640873"/>
                </a:lnTo>
                <a:cubicBezTo>
                  <a:pt x="849086" y="1623797"/>
                  <a:pt x="806397" y="1645995"/>
                  <a:pt x="833718" y="1605014"/>
                </a:cubicBezTo>
                <a:cubicBezTo>
                  <a:pt x="840751" y="1594465"/>
                  <a:pt x="852496" y="1587860"/>
                  <a:pt x="860612" y="1578120"/>
                </a:cubicBezTo>
                <a:cubicBezTo>
                  <a:pt x="917165" y="1510256"/>
                  <a:pt x="844301" y="1585468"/>
                  <a:pt x="896470" y="1533296"/>
                </a:cubicBezTo>
                <a:cubicBezTo>
                  <a:pt x="899458" y="1524331"/>
                  <a:pt x="900573" y="1514505"/>
                  <a:pt x="905435" y="1506402"/>
                </a:cubicBezTo>
                <a:cubicBezTo>
                  <a:pt x="909784" y="1499155"/>
                  <a:pt x="918085" y="1495073"/>
                  <a:pt x="923365" y="1488473"/>
                </a:cubicBezTo>
                <a:cubicBezTo>
                  <a:pt x="930096" y="1480060"/>
                  <a:pt x="934564" y="1469992"/>
                  <a:pt x="941294" y="1461579"/>
                </a:cubicBezTo>
                <a:cubicBezTo>
                  <a:pt x="946574" y="1454979"/>
                  <a:pt x="954152" y="1450411"/>
                  <a:pt x="959223" y="1443649"/>
                </a:cubicBezTo>
                <a:cubicBezTo>
                  <a:pt x="972152" y="1426410"/>
                  <a:pt x="979845" y="1405098"/>
                  <a:pt x="995082" y="1389861"/>
                </a:cubicBezTo>
                <a:cubicBezTo>
                  <a:pt x="1007035" y="1377908"/>
                  <a:pt x="1014904" y="1359347"/>
                  <a:pt x="1030941" y="1354002"/>
                </a:cubicBezTo>
                <a:lnTo>
                  <a:pt x="1084729" y="1336073"/>
                </a:lnTo>
                <a:cubicBezTo>
                  <a:pt x="1090706" y="1330097"/>
                  <a:pt x="1095099" y="1321924"/>
                  <a:pt x="1102659" y="1318144"/>
                </a:cubicBezTo>
                <a:cubicBezTo>
                  <a:pt x="1119563" y="1309692"/>
                  <a:pt x="1156447" y="1300214"/>
                  <a:pt x="1156447" y="1300214"/>
                </a:cubicBezTo>
                <a:cubicBezTo>
                  <a:pt x="1159435" y="1291249"/>
                  <a:pt x="1165412" y="1282770"/>
                  <a:pt x="1165412" y="1273320"/>
                </a:cubicBezTo>
                <a:cubicBezTo>
                  <a:pt x="1165412" y="1263870"/>
                  <a:pt x="1160673" y="1254878"/>
                  <a:pt x="1156447" y="1246426"/>
                </a:cubicBezTo>
                <a:cubicBezTo>
                  <a:pt x="1142481" y="1218493"/>
                  <a:pt x="1139350" y="1222448"/>
                  <a:pt x="1120588" y="1201602"/>
                </a:cubicBezTo>
                <a:cubicBezTo>
                  <a:pt x="1099338" y="1177991"/>
                  <a:pt x="1077950" y="1154470"/>
                  <a:pt x="1057835" y="1129885"/>
                </a:cubicBezTo>
                <a:cubicBezTo>
                  <a:pt x="1051012" y="1121546"/>
                  <a:pt x="1047878" y="1110238"/>
                  <a:pt x="1039906" y="1102991"/>
                </a:cubicBezTo>
                <a:cubicBezTo>
                  <a:pt x="1014695" y="1080072"/>
                  <a:pt x="983314" y="1064331"/>
                  <a:pt x="959223" y="1040238"/>
                </a:cubicBezTo>
                <a:cubicBezTo>
                  <a:pt x="953247" y="1034261"/>
                  <a:pt x="948056" y="1027379"/>
                  <a:pt x="941294" y="1022308"/>
                </a:cubicBezTo>
                <a:cubicBezTo>
                  <a:pt x="860191" y="961480"/>
                  <a:pt x="910699" y="1009641"/>
                  <a:pt x="869576" y="968520"/>
                </a:cubicBezTo>
                <a:cubicBezTo>
                  <a:pt x="845673" y="896805"/>
                  <a:pt x="881528" y="980471"/>
                  <a:pt x="833718" y="932661"/>
                </a:cubicBezTo>
                <a:cubicBezTo>
                  <a:pt x="827036" y="925979"/>
                  <a:pt x="829615" y="913870"/>
                  <a:pt x="824753" y="905767"/>
                </a:cubicBezTo>
                <a:cubicBezTo>
                  <a:pt x="820404" y="898520"/>
                  <a:pt x="812800" y="893814"/>
                  <a:pt x="806823" y="887838"/>
                </a:cubicBezTo>
                <a:cubicBezTo>
                  <a:pt x="812800" y="881861"/>
                  <a:pt x="819473" y="876508"/>
                  <a:pt x="824753" y="869908"/>
                </a:cubicBezTo>
                <a:cubicBezTo>
                  <a:pt x="831484" y="861495"/>
                  <a:pt x="835064" y="850632"/>
                  <a:pt x="842682" y="843014"/>
                </a:cubicBezTo>
                <a:cubicBezTo>
                  <a:pt x="850300" y="835396"/>
                  <a:pt x="861468" y="832180"/>
                  <a:pt x="869576" y="825085"/>
                </a:cubicBezTo>
                <a:cubicBezTo>
                  <a:pt x="885478" y="811171"/>
                  <a:pt x="898498" y="794175"/>
                  <a:pt x="914400" y="780261"/>
                </a:cubicBezTo>
                <a:cubicBezTo>
                  <a:pt x="922508" y="773166"/>
                  <a:pt x="933114" y="769344"/>
                  <a:pt x="941294" y="762332"/>
                </a:cubicBezTo>
                <a:cubicBezTo>
                  <a:pt x="954129" y="751331"/>
                  <a:pt x="963088" y="735850"/>
                  <a:pt x="977153" y="726473"/>
                </a:cubicBezTo>
                <a:cubicBezTo>
                  <a:pt x="986118" y="720497"/>
                  <a:pt x="995634" y="715275"/>
                  <a:pt x="1004047" y="708544"/>
                </a:cubicBezTo>
                <a:cubicBezTo>
                  <a:pt x="1010647" y="703264"/>
                  <a:pt x="1014729" y="694963"/>
                  <a:pt x="1021976" y="690614"/>
                </a:cubicBezTo>
                <a:cubicBezTo>
                  <a:pt x="1030079" y="685752"/>
                  <a:pt x="1039905" y="684637"/>
                  <a:pt x="1048870" y="681649"/>
                </a:cubicBezTo>
                <a:cubicBezTo>
                  <a:pt x="1054847" y="675673"/>
                  <a:pt x="1059552" y="668068"/>
                  <a:pt x="1066800" y="663720"/>
                </a:cubicBezTo>
                <a:cubicBezTo>
                  <a:pt x="1133074" y="623956"/>
                  <a:pt x="1052586" y="691227"/>
                  <a:pt x="1120588" y="636826"/>
                </a:cubicBezTo>
                <a:cubicBezTo>
                  <a:pt x="1127188" y="631546"/>
                  <a:pt x="1131756" y="623967"/>
                  <a:pt x="1138518" y="618896"/>
                </a:cubicBezTo>
                <a:cubicBezTo>
                  <a:pt x="1155757" y="605967"/>
                  <a:pt x="1174377" y="594991"/>
                  <a:pt x="1192306" y="583038"/>
                </a:cubicBezTo>
                <a:cubicBezTo>
                  <a:pt x="1201271" y="577061"/>
                  <a:pt x="1209563" y="569926"/>
                  <a:pt x="1219200" y="565108"/>
                </a:cubicBezTo>
                <a:lnTo>
                  <a:pt x="1255059" y="547179"/>
                </a:lnTo>
                <a:cubicBezTo>
                  <a:pt x="1261035" y="541202"/>
                  <a:pt x="1266388" y="534529"/>
                  <a:pt x="1272988" y="529249"/>
                </a:cubicBezTo>
                <a:cubicBezTo>
                  <a:pt x="1329544" y="484003"/>
                  <a:pt x="1274511" y="536690"/>
                  <a:pt x="1317812" y="493391"/>
                </a:cubicBezTo>
                <a:cubicBezTo>
                  <a:pt x="1233410" y="408985"/>
                  <a:pt x="1368752" y="536314"/>
                  <a:pt x="1237129" y="448567"/>
                </a:cubicBezTo>
                <a:cubicBezTo>
                  <a:pt x="1202372" y="425396"/>
                  <a:pt x="1220456" y="434045"/>
                  <a:pt x="1183341" y="421673"/>
                </a:cubicBezTo>
                <a:cubicBezTo>
                  <a:pt x="1168400" y="406732"/>
                  <a:pt x="1156099" y="388570"/>
                  <a:pt x="1138518" y="376849"/>
                </a:cubicBezTo>
                <a:cubicBezTo>
                  <a:pt x="1120588" y="364896"/>
                  <a:pt x="1099966" y="356229"/>
                  <a:pt x="1084729" y="340991"/>
                </a:cubicBezTo>
                <a:cubicBezTo>
                  <a:pt x="1056235" y="312496"/>
                  <a:pt x="1073562" y="328132"/>
                  <a:pt x="1030941" y="296167"/>
                </a:cubicBezTo>
                <a:cubicBezTo>
                  <a:pt x="1024965" y="287202"/>
                  <a:pt x="1020107" y="277381"/>
                  <a:pt x="1013012" y="269273"/>
                </a:cubicBezTo>
                <a:cubicBezTo>
                  <a:pt x="999098" y="253371"/>
                  <a:pt x="979909" y="242031"/>
                  <a:pt x="968188" y="224449"/>
                </a:cubicBezTo>
                <a:cubicBezTo>
                  <a:pt x="945571" y="190522"/>
                  <a:pt x="957878" y="205173"/>
                  <a:pt x="932329" y="179626"/>
                </a:cubicBezTo>
                <a:cubicBezTo>
                  <a:pt x="926353" y="167673"/>
                  <a:pt x="921813" y="154886"/>
                  <a:pt x="914400" y="143767"/>
                </a:cubicBezTo>
                <a:cubicBezTo>
                  <a:pt x="909712" y="136734"/>
                  <a:pt x="900250" y="133398"/>
                  <a:pt x="896470" y="125838"/>
                </a:cubicBezTo>
                <a:cubicBezTo>
                  <a:pt x="888018" y="108934"/>
                  <a:pt x="889024" y="87774"/>
                  <a:pt x="878541" y="72049"/>
                </a:cubicBezTo>
                <a:cubicBezTo>
                  <a:pt x="855924" y="38122"/>
                  <a:pt x="868231" y="52773"/>
                  <a:pt x="842682" y="27226"/>
                </a:cubicBezTo>
                <a:cubicBezTo>
                  <a:pt x="839694" y="18261"/>
                  <a:pt x="842885" y="2624"/>
                  <a:pt x="833718" y="332"/>
                </a:cubicBezTo>
                <a:cubicBezTo>
                  <a:pt x="823265" y="-2281"/>
                  <a:pt x="814932" y="11166"/>
                  <a:pt x="806823" y="18261"/>
                </a:cubicBezTo>
                <a:cubicBezTo>
                  <a:pt x="790921" y="32175"/>
                  <a:pt x="775914" y="47183"/>
                  <a:pt x="762000" y="63085"/>
                </a:cubicBezTo>
                <a:cubicBezTo>
                  <a:pt x="724033" y="106475"/>
                  <a:pt x="766990" y="75362"/>
                  <a:pt x="717176" y="116873"/>
                </a:cubicBezTo>
                <a:cubicBezTo>
                  <a:pt x="689214" y="140175"/>
                  <a:pt x="693221" y="126647"/>
                  <a:pt x="672353" y="152732"/>
                </a:cubicBezTo>
                <a:cubicBezTo>
                  <a:pt x="665622" y="161145"/>
                  <a:pt x="662042" y="172007"/>
                  <a:pt x="654423" y="179626"/>
                </a:cubicBezTo>
                <a:cubicBezTo>
                  <a:pt x="619570" y="214479"/>
                  <a:pt x="624736" y="194322"/>
                  <a:pt x="600635" y="224449"/>
                </a:cubicBezTo>
                <a:cubicBezTo>
                  <a:pt x="593904" y="232862"/>
                  <a:pt x="589437" y="242931"/>
                  <a:pt x="582706" y="251344"/>
                </a:cubicBezTo>
                <a:cubicBezTo>
                  <a:pt x="577426" y="257944"/>
                  <a:pt x="570056" y="262673"/>
                  <a:pt x="564776" y="269273"/>
                </a:cubicBezTo>
                <a:cubicBezTo>
                  <a:pt x="514846" y="331684"/>
                  <a:pt x="583846" y="259168"/>
                  <a:pt x="519953" y="323061"/>
                </a:cubicBezTo>
                <a:cubicBezTo>
                  <a:pt x="528918" y="329038"/>
                  <a:pt x="537210" y="336173"/>
                  <a:pt x="546847" y="340991"/>
                </a:cubicBezTo>
                <a:cubicBezTo>
                  <a:pt x="579893" y="357514"/>
                  <a:pt x="606102" y="349955"/>
                  <a:pt x="645459" y="349955"/>
                </a:cubicBezTo>
                <a:lnTo>
                  <a:pt x="672353" y="305132"/>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a:extLst>
              <a:ext uri="{FF2B5EF4-FFF2-40B4-BE49-F238E27FC236}">
                <a16:creationId xmlns:a16="http://schemas.microsoft.com/office/drawing/2014/main" id="{A735FA99-4D33-D04C-A1BB-2CF03448F5FB}"/>
              </a:ext>
            </a:extLst>
          </p:cNvPr>
          <p:cNvSpPr/>
          <p:nvPr/>
        </p:nvSpPr>
        <p:spPr>
          <a:xfrm>
            <a:off x="1341344" y="3076774"/>
            <a:ext cx="358588" cy="314162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11" name="Right Arrow 10">
            <a:extLst>
              <a:ext uri="{FF2B5EF4-FFF2-40B4-BE49-F238E27FC236}">
                <a16:creationId xmlns:a16="http://schemas.microsoft.com/office/drawing/2014/main" id="{55B96600-65DE-7E4B-AE5C-767762D86F30}"/>
              </a:ext>
            </a:extLst>
          </p:cNvPr>
          <p:cNvSpPr/>
          <p:nvPr/>
        </p:nvSpPr>
        <p:spPr>
          <a:xfrm>
            <a:off x="2051832" y="5828439"/>
            <a:ext cx="7474323" cy="389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2" name="Oval 11">
            <a:extLst>
              <a:ext uri="{FF2B5EF4-FFF2-40B4-BE49-F238E27FC236}">
                <a16:creationId xmlns:a16="http://schemas.microsoft.com/office/drawing/2014/main" id="{497B3339-87AE-E340-A89E-BCDF5934CF3F}"/>
              </a:ext>
            </a:extLst>
          </p:cNvPr>
          <p:cNvSpPr/>
          <p:nvPr/>
        </p:nvSpPr>
        <p:spPr>
          <a:xfrm>
            <a:off x="1836841" y="3227294"/>
            <a:ext cx="1838688" cy="1842247"/>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69DE91E-B49D-3645-B5F7-C9A6EF772BDB}"/>
              </a:ext>
            </a:extLst>
          </p:cNvPr>
          <p:cNvSpPr/>
          <p:nvPr/>
        </p:nvSpPr>
        <p:spPr>
          <a:xfrm>
            <a:off x="7842074" y="3287639"/>
            <a:ext cx="1838688" cy="1842247"/>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295D824-DB59-8B43-AC15-E81AD5BA7776}"/>
              </a:ext>
            </a:extLst>
          </p:cNvPr>
          <p:cNvSpPr/>
          <p:nvPr/>
        </p:nvSpPr>
        <p:spPr>
          <a:xfrm>
            <a:off x="4847862" y="3241431"/>
            <a:ext cx="1838688" cy="1842247"/>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8906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DC31-E621-6745-8301-D772CE2206B1}"/>
              </a:ext>
            </a:extLst>
          </p:cNvPr>
          <p:cNvSpPr>
            <a:spLocks noGrp="1"/>
          </p:cNvSpPr>
          <p:nvPr>
            <p:ph type="title"/>
          </p:nvPr>
        </p:nvSpPr>
        <p:spPr>
          <a:xfrm>
            <a:off x="685801" y="609600"/>
            <a:ext cx="5219699" cy="1456267"/>
          </a:xfrm>
        </p:spPr>
        <p:txBody>
          <a:bodyPr>
            <a:normAutofit/>
          </a:bodyPr>
          <a:lstStyle/>
          <a:p>
            <a:r>
              <a:rPr lang="en-US" dirty="0"/>
              <a:t>let us look at AABB</a:t>
            </a:r>
          </a:p>
        </p:txBody>
      </p:sp>
      <p:sp>
        <p:nvSpPr>
          <p:cNvPr id="3" name="Content Placeholder 2">
            <a:extLst>
              <a:ext uri="{FF2B5EF4-FFF2-40B4-BE49-F238E27FC236}">
                <a16:creationId xmlns:a16="http://schemas.microsoft.com/office/drawing/2014/main" id="{E56F09EF-F89D-2641-B86A-F3A21ADA100A}"/>
              </a:ext>
            </a:extLst>
          </p:cNvPr>
          <p:cNvSpPr>
            <a:spLocks noGrp="1"/>
          </p:cNvSpPr>
          <p:nvPr>
            <p:ph idx="1"/>
          </p:nvPr>
        </p:nvSpPr>
        <p:spPr>
          <a:xfrm>
            <a:off x="479612" y="1652357"/>
            <a:ext cx="5219699" cy="3649133"/>
          </a:xfrm>
        </p:spPr>
        <p:txBody>
          <a:bodyPr anchor="t">
            <a:normAutofit/>
          </a:bodyPr>
          <a:lstStyle/>
          <a:p>
            <a:r>
              <a:rPr lang="en-US" dirty="0"/>
              <a:t>Axis Aligned Bounding Boxes are common, easy and okay for broad view collision detection (CD).</a:t>
            </a:r>
          </a:p>
          <a:p>
            <a:r>
              <a:rPr lang="en-US" dirty="0"/>
              <a:t>Testing for an overlap in AABBs is cheap and easy.</a:t>
            </a:r>
          </a:p>
          <a:p>
            <a:pPr lvl="1"/>
            <a:r>
              <a:rPr lang="en-US" dirty="0"/>
              <a:t>First lets assume a structure like this </a:t>
            </a:r>
            <a:r>
              <a:rPr lang="en-US" dirty="0">
                <a:sym typeface="Wingdings" pitchFamily="2" charset="2"/>
              </a:rPr>
              <a:t> </a:t>
            </a:r>
            <a:endParaRPr lang="en-US" dirty="0"/>
          </a:p>
        </p:txBody>
      </p:sp>
      <p:pic>
        <p:nvPicPr>
          <p:cNvPr id="4" name="Picture 3">
            <a:extLst>
              <a:ext uri="{FF2B5EF4-FFF2-40B4-BE49-F238E27FC236}">
                <a16:creationId xmlns:a16="http://schemas.microsoft.com/office/drawing/2014/main" id="{D162609D-00FB-5A42-954C-A77531CF4D54}"/>
              </a:ext>
            </a:extLst>
          </p:cNvPr>
          <p:cNvPicPr>
            <a:picLocks noChangeAspect="1"/>
          </p:cNvPicPr>
          <p:nvPr/>
        </p:nvPicPr>
        <p:blipFill rotWithShape="1">
          <a:blip r:embed="rId3"/>
          <a:stretch/>
        </p:blipFill>
        <p:spPr>
          <a:xfrm>
            <a:off x="5905500" y="1398493"/>
            <a:ext cx="6033024" cy="3902997"/>
          </a:xfrm>
          <a:prstGeom prst="rect">
            <a:avLst/>
          </a:prstGeom>
          <a:scene3d>
            <a:camera prst="orthographicFront"/>
            <a:lightRig rig="threePt" dir="t"/>
          </a:scene3d>
          <a:sp3d>
            <a:bevelT/>
          </a:sp3d>
        </p:spPr>
      </p:pic>
    </p:spTree>
    <p:extLst>
      <p:ext uri="{BB962C8B-B14F-4D97-AF65-F5344CB8AC3E}">
        <p14:creationId xmlns:p14="http://schemas.microsoft.com/office/powerpoint/2010/main" val="585813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DC31-E621-6745-8301-D772CE2206B1}"/>
              </a:ext>
            </a:extLst>
          </p:cNvPr>
          <p:cNvSpPr>
            <a:spLocks noGrp="1"/>
          </p:cNvSpPr>
          <p:nvPr>
            <p:ph type="title"/>
          </p:nvPr>
        </p:nvSpPr>
        <p:spPr>
          <a:xfrm>
            <a:off x="685801" y="-443697"/>
            <a:ext cx="5219699" cy="1456267"/>
          </a:xfrm>
        </p:spPr>
        <p:txBody>
          <a:bodyPr>
            <a:normAutofit/>
          </a:bodyPr>
          <a:lstStyle/>
          <a:p>
            <a:r>
              <a:rPr lang="en-US" dirty="0"/>
              <a:t>let us look at AABB</a:t>
            </a:r>
          </a:p>
        </p:txBody>
      </p:sp>
      <p:sp>
        <p:nvSpPr>
          <p:cNvPr id="3" name="Content Placeholder 2">
            <a:extLst>
              <a:ext uri="{FF2B5EF4-FFF2-40B4-BE49-F238E27FC236}">
                <a16:creationId xmlns:a16="http://schemas.microsoft.com/office/drawing/2014/main" id="{E56F09EF-F89D-2641-B86A-F3A21ADA100A}"/>
              </a:ext>
            </a:extLst>
          </p:cNvPr>
          <p:cNvSpPr>
            <a:spLocks noGrp="1"/>
          </p:cNvSpPr>
          <p:nvPr>
            <p:ph idx="1"/>
          </p:nvPr>
        </p:nvSpPr>
        <p:spPr>
          <a:xfrm>
            <a:off x="479612" y="599060"/>
            <a:ext cx="5219699" cy="3649133"/>
          </a:xfrm>
        </p:spPr>
        <p:txBody>
          <a:bodyPr anchor="t">
            <a:normAutofit/>
          </a:bodyPr>
          <a:lstStyle/>
          <a:p>
            <a:r>
              <a:rPr lang="en-US" dirty="0">
                <a:sym typeface="Wingdings" pitchFamily="2" charset="2"/>
              </a:rPr>
              <a:t>Then our code can test it like this  </a:t>
            </a:r>
            <a:endParaRPr lang="en-US" dirty="0"/>
          </a:p>
        </p:txBody>
      </p:sp>
      <p:pic>
        <p:nvPicPr>
          <p:cNvPr id="4" name="Picture 3">
            <a:extLst>
              <a:ext uri="{FF2B5EF4-FFF2-40B4-BE49-F238E27FC236}">
                <a16:creationId xmlns:a16="http://schemas.microsoft.com/office/drawing/2014/main" id="{D162609D-00FB-5A42-954C-A77531CF4D54}"/>
              </a:ext>
            </a:extLst>
          </p:cNvPr>
          <p:cNvPicPr>
            <a:picLocks noChangeAspect="1"/>
          </p:cNvPicPr>
          <p:nvPr/>
        </p:nvPicPr>
        <p:blipFill rotWithShape="1">
          <a:blip r:embed="rId3"/>
          <a:stretch/>
        </p:blipFill>
        <p:spPr>
          <a:xfrm>
            <a:off x="5905500" y="1120096"/>
            <a:ext cx="6033024" cy="3902997"/>
          </a:xfrm>
          <a:prstGeom prst="rect">
            <a:avLst/>
          </a:prstGeom>
          <a:scene3d>
            <a:camera prst="orthographicFront"/>
            <a:lightRig rig="threePt" dir="t"/>
          </a:scene3d>
          <a:sp3d>
            <a:bevelT/>
          </a:sp3d>
        </p:spPr>
      </p:pic>
      <p:pic>
        <p:nvPicPr>
          <p:cNvPr id="5" name="Picture 4">
            <a:extLst>
              <a:ext uri="{FF2B5EF4-FFF2-40B4-BE49-F238E27FC236}">
                <a16:creationId xmlns:a16="http://schemas.microsoft.com/office/drawing/2014/main" id="{D755B71F-F3B1-A047-98E4-0FFA7F0E0558}"/>
              </a:ext>
            </a:extLst>
          </p:cNvPr>
          <p:cNvPicPr>
            <a:picLocks noChangeAspect="1"/>
          </p:cNvPicPr>
          <p:nvPr/>
        </p:nvPicPr>
        <p:blipFill>
          <a:blip r:embed="rId4"/>
          <a:stretch>
            <a:fillRect/>
          </a:stretch>
        </p:blipFill>
        <p:spPr>
          <a:xfrm>
            <a:off x="301811" y="1674952"/>
            <a:ext cx="5397500" cy="4838700"/>
          </a:xfrm>
          <a:prstGeom prst="rect">
            <a:avLst/>
          </a:prstGeom>
        </p:spPr>
      </p:pic>
      <p:sp>
        <p:nvSpPr>
          <p:cNvPr id="6" name="Down Arrow 5">
            <a:extLst>
              <a:ext uri="{FF2B5EF4-FFF2-40B4-BE49-F238E27FC236}">
                <a16:creationId xmlns:a16="http://schemas.microsoft.com/office/drawing/2014/main" id="{051B40BC-8BC2-DE4F-8B52-BC4DA9D915E1}"/>
              </a:ext>
            </a:extLst>
          </p:cNvPr>
          <p:cNvSpPr/>
          <p:nvPr/>
        </p:nvSpPr>
        <p:spPr>
          <a:xfrm>
            <a:off x="4933766" y="726557"/>
            <a:ext cx="335665" cy="3935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4302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DC31-E621-6745-8301-D772CE2206B1}"/>
              </a:ext>
            </a:extLst>
          </p:cNvPr>
          <p:cNvSpPr>
            <a:spLocks noGrp="1"/>
          </p:cNvSpPr>
          <p:nvPr>
            <p:ph type="title"/>
          </p:nvPr>
        </p:nvSpPr>
        <p:spPr>
          <a:xfrm>
            <a:off x="685801" y="-443697"/>
            <a:ext cx="5219699" cy="1456267"/>
          </a:xfrm>
        </p:spPr>
        <p:txBody>
          <a:bodyPr>
            <a:normAutofit/>
          </a:bodyPr>
          <a:lstStyle/>
          <a:p>
            <a:r>
              <a:rPr lang="en-US" dirty="0"/>
              <a:t>First let us look at AABB</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6F09EF-F89D-2641-B86A-F3A21ADA100A}"/>
                  </a:ext>
                </a:extLst>
              </p:cNvPr>
              <p:cNvSpPr>
                <a:spLocks noGrp="1"/>
              </p:cNvSpPr>
              <p:nvPr>
                <p:ph idx="1"/>
              </p:nvPr>
            </p:nvSpPr>
            <p:spPr>
              <a:xfrm>
                <a:off x="5244354" y="80956"/>
                <a:ext cx="6769262" cy="3649133"/>
              </a:xfrm>
            </p:spPr>
            <p:txBody>
              <a:bodyPr anchor="t">
                <a:normAutofit/>
              </a:bodyPr>
              <a:lstStyle/>
              <a:p>
                <a:r>
                  <a:rPr lang="en-US" dirty="0">
                    <a:sym typeface="Wingdings" pitchFamily="2" charset="2"/>
                  </a:rPr>
                  <a:t>Basically we are checking to see if any of our points overlap.</a:t>
                </a:r>
              </a:p>
              <a:p>
                <a:r>
                  <a:rPr lang="en-US" dirty="0">
                    <a:sym typeface="Wingdings" pitchFamily="2" charset="2"/>
                  </a:rPr>
                  <a:t>This is fine but we still have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r>
                  <a:rPr lang="en-US" dirty="0"/>
                  <a:t>)</a:t>
                </a:r>
                <a:r>
                  <a:rPr lang="en-US" dirty="0">
                    <a:sym typeface="Wingdings" pitchFamily="2" charset="2"/>
                  </a:rPr>
                  <a:t> pairwise comparisons </a:t>
                </a:r>
                <a:r>
                  <a:rPr lang="en-US" b="1" i="1" dirty="0">
                    <a:sym typeface="Wingdings" pitchFamily="2" charset="2"/>
                  </a:rPr>
                  <a:t>if </a:t>
                </a:r>
                <a:r>
                  <a:rPr lang="en-US" dirty="0">
                    <a:sym typeface="Wingdings" pitchFamily="2" charset="2"/>
                  </a:rPr>
                  <a:t>we check everything.</a:t>
                </a:r>
              </a:p>
              <a:p>
                <a:r>
                  <a:rPr lang="en-US" b="1" dirty="0">
                    <a:solidFill>
                      <a:srgbClr val="FF0000"/>
                    </a:solidFill>
                    <a:sym typeface="Wingdings" pitchFamily="2" charset="2"/>
                  </a:rPr>
                  <a:t>We need to be smarter.</a:t>
                </a:r>
                <a:endParaRPr lang="en-US" b="1" dirty="0">
                  <a:solidFill>
                    <a:srgbClr val="FF0000"/>
                  </a:solidFill>
                </a:endParaRPr>
              </a:p>
            </p:txBody>
          </p:sp>
        </mc:Choice>
        <mc:Fallback xmlns="">
          <p:sp>
            <p:nvSpPr>
              <p:cNvPr id="3" name="Content Placeholder 2">
                <a:extLst>
                  <a:ext uri="{FF2B5EF4-FFF2-40B4-BE49-F238E27FC236}">
                    <a16:creationId xmlns:a16="http://schemas.microsoft.com/office/drawing/2014/main" id="{E56F09EF-F89D-2641-B86A-F3A21ADA100A}"/>
                  </a:ext>
                </a:extLst>
              </p:cNvPr>
              <p:cNvSpPr>
                <a:spLocks noGrp="1" noRot="1" noChangeAspect="1" noMove="1" noResize="1" noEditPoints="1" noAdjustHandles="1" noChangeArrowheads="1" noChangeShapeType="1" noTextEdit="1"/>
              </p:cNvSpPr>
              <p:nvPr>
                <p:ph idx="1"/>
              </p:nvPr>
            </p:nvSpPr>
            <p:spPr>
              <a:xfrm>
                <a:off x="5244354" y="80956"/>
                <a:ext cx="6769262" cy="3649133"/>
              </a:xfrm>
              <a:blipFill>
                <a:blip r:embed="rId3"/>
                <a:stretch>
                  <a:fillRect l="-1124" t="-103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162609D-00FB-5A42-954C-A77531CF4D54}"/>
              </a:ext>
            </a:extLst>
          </p:cNvPr>
          <p:cNvPicPr>
            <a:picLocks noChangeAspect="1"/>
          </p:cNvPicPr>
          <p:nvPr/>
        </p:nvPicPr>
        <p:blipFill rotWithShape="1">
          <a:blip r:embed="rId4"/>
          <a:stretch/>
        </p:blipFill>
        <p:spPr>
          <a:xfrm>
            <a:off x="140446" y="3993252"/>
            <a:ext cx="3615766" cy="2339179"/>
          </a:xfrm>
          <a:prstGeom prst="rect">
            <a:avLst/>
          </a:prstGeom>
          <a:scene3d>
            <a:camera prst="orthographicFront"/>
            <a:lightRig rig="threePt" dir="t"/>
          </a:scene3d>
          <a:sp3d>
            <a:bevelT/>
          </a:sp3d>
        </p:spPr>
      </p:pic>
      <p:pic>
        <p:nvPicPr>
          <p:cNvPr id="5" name="Picture 4">
            <a:extLst>
              <a:ext uri="{FF2B5EF4-FFF2-40B4-BE49-F238E27FC236}">
                <a16:creationId xmlns:a16="http://schemas.microsoft.com/office/drawing/2014/main" id="{D755B71F-F3B1-A047-98E4-0FFA7F0E0558}"/>
              </a:ext>
            </a:extLst>
          </p:cNvPr>
          <p:cNvPicPr>
            <a:picLocks noChangeAspect="1"/>
          </p:cNvPicPr>
          <p:nvPr/>
        </p:nvPicPr>
        <p:blipFill>
          <a:blip r:embed="rId5"/>
          <a:stretch>
            <a:fillRect/>
          </a:stretch>
        </p:blipFill>
        <p:spPr>
          <a:xfrm>
            <a:off x="140446" y="1290896"/>
            <a:ext cx="2527087" cy="2265459"/>
          </a:xfrm>
          <a:prstGeom prst="rect">
            <a:avLst/>
          </a:prstGeom>
        </p:spPr>
      </p:pic>
      <p:pic>
        <p:nvPicPr>
          <p:cNvPr id="8" name="Picture 7">
            <a:extLst>
              <a:ext uri="{FF2B5EF4-FFF2-40B4-BE49-F238E27FC236}">
                <a16:creationId xmlns:a16="http://schemas.microsoft.com/office/drawing/2014/main" id="{19E88828-9404-5241-8252-331E4412C9B2}"/>
              </a:ext>
            </a:extLst>
          </p:cNvPr>
          <p:cNvPicPr>
            <a:picLocks noChangeAspect="1"/>
          </p:cNvPicPr>
          <p:nvPr/>
        </p:nvPicPr>
        <p:blipFill>
          <a:blip r:embed="rId6"/>
          <a:stretch>
            <a:fillRect/>
          </a:stretch>
        </p:blipFill>
        <p:spPr>
          <a:xfrm>
            <a:off x="4130277" y="2690948"/>
            <a:ext cx="7883338" cy="3440495"/>
          </a:xfrm>
          <a:prstGeom prst="rect">
            <a:avLst/>
          </a:prstGeom>
        </p:spPr>
      </p:pic>
    </p:spTree>
    <p:extLst>
      <p:ext uri="{BB962C8B-B14F-4D97-AF65-F5344CB8AC3E}">
        <p14:creationId xmlns:p14="http://schemas.microsoft.com/office/powerpoint/2010/main" val="4221265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18E9A-C6EB-8F47-920A-655E03DA969A}"/>
              </a:ext>
            </a:extLst>
          </p:cNvPr>
          <p:cNvSpPr>
            <a:spLocks noGrp="1"/>
          </p:cNvSpPr>
          <p:nvPr>
            <p:ph type="title"/>
          </p:nvPr>
        </p:nvSpPr>
        <p:spPr/>
        <p:txBody>
          <a:bodyPr/>
          <a:lstStyle/>
          <a:p>
            <a:r>
              <a:rPr lang="en-US" dirty="0"/>
              <a:t>Things that are important to collision detection</a:t>
            </a:r>
          </a:p>
        </p:txBody>
      </p:sp>
      <p:sp>
        <p:nvSpPr>
          <p:cNvPr id="3" name="Content Placeholder 2">
            <a:extLst>
              <a:ext uri="{FF2B5EF4-FFF2-40B4-BE49-F238E27FC236}">
                <a16:creationId xmlns:a16="http://schemas.microsoft.com/office/drawing/2014/main" id="{4C2D55C8-D50E-7A44-9C55-0DFC65537E4A}"/>
              </a:ext>
            </a:extLst>
          </p:cNvPr>
          <p:cNvSpPr>
            <a:spLocks noGrp="1"/>
          </p:cNvSpPr>
          <p:nvPr>
            <p:ph idx="1"/>
          </p:nvPr>
        </p:nvSpPr>
        <p:spPr/>
        <p:txBody>
          <a:bodyPr numCol="2">
            <a:normAutofit fontScale="92500" lnSpcReduction="20000"/>
          </a:bodyPr>
          <a:lstStyle/>
          <a:p>
            <a:r>
              <a:rPr lang="en-US" dirty="0"/>
              <a:t>Collision Physics</a:t>
            </a:r>
          </a:p>
          <a:p>
            <a:r>
              <a:rPr lang="en-US" dirty="0"/>
              <a:t>Broad Phase and Narrow Phase collision detections</a:t>
            </a:r>
          </a:p>
          <a:p>
            <a:r>
              <a:rPr lang="en-US" dirty="0"/>
              <a:t>Bounding volumes</a:t>
            </a:r>
          </a:p>
          <a:p>
            <a:pPr lvl="1"/>
            <a:r>
              <a:rPr lang="en-US" dirty="0"/>
              <a:t>Axis Aligned Bounding Boxes</a:t>
            </a:r>
          </a:p>
          <a:p>
            <a:pPr lvl="1"/>
            <a:r>
              <a:rPr lang="en-US" dirty="0"/>
              <a:t>Oriented Bounding Boxes</a:t>
            </a:r>
          </a:p>
          <a:p>
            <a:r>
              <a:rPr lang="en-US" dirty="0"/>
              <a:t>Space Partitioning</a:t>
            </a:r>
          </a:p>
          <a:p>
            <a:pPr lvl="1"/>
            <a:r>
              <a:rPr lang="en-US" dirty="0"/>
              <a:t>Sort and Sweep</a:t>
            </a:r>
          </a:p>
          <a:p>
            <a:pPr lvl="1"/>
            <a:r>
              <a:rPr lang="en-US" dirty="0"/>
              <a:t>Dynamic Bounding Volume Trees</a:t>
            </a:r>
          </a:p>
          <a:p>
            <a:r>
              <a:rPr lang="en-US" dirty="0"/>
              <a:t>Convex and Concave Shapes</a:t>
            </a:r>
          </a:p>
          <a:p>
            <a:pPr lvl="1"/>
            <a:r>
              <a:rPr lang="en-US" dirty="0"/>
              <a:t>Convex Hulls</a:t>
            </a:r>
          </a:p>
          <a:p>
            <a:r>
              <a:rPr lang="en-US" dirty="0"/>
              <a:t>Separate Axis Theorem</a:t>
            </a:r>
          </a:p>
          <a:p>
            <a:r>
              <a:rPr lang="en-US" dirty="0"/>
              <a:t>Gilbert-Johnson-Keerthi Algorithm</a:t>
            </a:r>
          </a:p>
          <a:p>
            <a:r>
              <a:rPr lang="en-US" dirty="0"/>
              <a:t>Support functions</a:t>
            </a:r>
          </a:p>
          <a:p>
            <a:r>
              <a:rPr lang="en-US" dirty="0" err="1"/>
              <a:t>Minkowski</a:t>
            </a:r>
            <a:r>
              <a:rPr lang="en-US" dirty="0"/>
              <a:t> sum</a:t>
            </a:r>
          </a:p>
          <a:p>
            <a:r>
              <a:rPr lang="en-US" dirty="0" err="1"/>
              <a:t>simplicies</a:t>
            </a:r>
            <a:endParaRPr lang="en-US" dirty="0"/>
          </a:p>
          <a:p>
            <a:r>
              <a:rPr lang="en-US" dirty="0"/>
              <a:t>Expanding Polytope Algorithm</a:t>
            </a:r>
          </a:p>
          <a:p>
            <a:endParaRPr lang="en-US" dirty="0"/>
          </a:p>
        </p:txBody>
      </p:sp>
      <p:sp>
        <p:nvSpPr>
          <p:cNvPr id="4" name="TextBox 3">
            <a:extLst>
              <a:ext uri="{FF2B5EF4-FFF2-40B4-BE49-F238E27FC236}">
                <a16:creationId xmlns:a16="http://schemas.microsoft.com/office/drawing/2014/main" id="{0543DA8E-A79F-DB42-9A4B-52A06EB326E0}"/>
              </a:ext>
            </a:extLst>
          </p:cNvPr>
          <p:cNvSpPr txBox="1"/>
          <p:nvPr/>
        </p:nvSpPr>
        <p:spPr>
          <a:xfrm>
            <a:off x="685801" y="5867400"/>
            <a:ext cx="10131424" cy="369332"/>
          </a:xfrm>
          <a:prstGeom prst="rect">
            <a:avLst/>
          </a:prstGeom>
          <a:noFill/>
        </p:spPr>
        <p:txBody>
          <a:bodyPr wrap="square" rtlCol="0">
            <a:spAutoFit/>
          </a:bodyPr>
          <a:lstStyle/>
          <a:p>
            <a:r>
              <a:rPr lang="en-US" dirty="0"/>
              <a:t>Inspired by:</a:t>
            </a:r>
            <a:r>
              <a:rPr lang="en-US" dirty="0">
                <a:hlinkClick r:id="rId2"/>
              </a:rPr>
              <a:t> https://</a:t>
            </a:r>
            <a:r>
              <a:rPr lang="en-US" dirty="0" err="1">
                <a:hlinkClick r:id="rId2"/>
              </a:rPr>
              <a:t>www.toptal.com</a:t>
            </a:r>
            <a:r>
              <a:rPr lang="en-US" dirty="0">
                <a:hlinkClick r:id="rId2"/>
              </a:rPr>
              <a:t>/game/video-game-physics-part-ii-collision-detection-for-solid-objects</a:t>
            </a:r>
            <a:endParaRPr lang="en-US" dirty="0"/>
          </a:p>
        </p:txBody>
      </p:sp>
    </p:spTree>
    <p:extLst>
      <p:ext uri="{BB962C8B-B14F-4D97-AF65-F5344CB8AC3E}">
        <p14:creationId xmlns:p14="http://schemas.microsoft.com/office/powerpoint/2010/main" val="2733861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031FC-1FEE-F74E-9906-96E54C91989C}"/>
              </a:ext>
            </a:extLst>
          </p:cNvPr>
          <p:cNvSpPr>
            <a:spLocks noGrp="1"/>
          </p:cNvSpPr>
          <p:nvPr>
            <p:ph type="title"/>
          </p:nvPr>
        </p:nvSpPr>
        <p:spPr>
          <a:xfrm>
            <a:off x="7865806" y="226772"/>
            <a:ext cx="3706762" cy="1608124"/>
          </a:xfrm>
        </p:spPr>
        <p:txBody>
          <a:bodyPr>
            <a:normAutofit/>
          </a:bodyPr>
          <a:lstStyle/>
          <a:p>
            <a:pPr>
              <a:lnSpc>
                <a:spcPct val="90000"/>
              </a:lnSpc>
            </a:pPr>
            <a:r>
              <a:rPr lang="en-US" dirty="0"/>
              <a:t>Sort and Sweep! AKA</a:t>
            </a:r>
            <a:br>
              <a:rPr lang="en-US" dirty="0"/>
            </a:br>
            <a:r>
              <a:rPr lang="en-US" dirty="0">
                <a:hlinkClick r:id="rId3"/>
              </a:rPr>
              <a:t>Sweep and Prune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B6E714-314F-8A42-A699-73841C8B37E3}"/>
                  </a:ext>
                </a:extLst>
              </p:cNvPr>
              <p:cNvSpPr>
                <a:spLocks noGrp="1"/>
              </p:cNvSpPr>
              <p:nvPr>
                <p:ph idx="1"/>
              </p:nvPr>
            </p:nvSpPr>
            <p:spPr>
              <a:xfrm>
                <a:off x="7865806" y="1834896"/>
                <a:ext cx="3706762" cy="3972232"/>
              </a:xfrm>
            </p:spPr>
            <p:txBody>
              <a:bodyPr>
                <a:normAutofit/>
              </a:bodyPr>
              <a:lstStyle/>
              <a:p>
                <a:r>
                  <a:rPr lang="en-US" dirty="0"/>
                  <a:t>This works well with AABBs</a:t>
                </a:r>
              </a:p>
              <a:p>
                <a:r>
                  <a:rPr lang="en-US" dirty="0"/>
                  <a:t>Basically every rigid body is an interval of beginning point to end point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𝑒</m:t>
                        </m:r>
                      </m:e>
                    </m:d>
                  </m:oMath>
                </a14:m>
                <a:endParaRPr lang="en-US" b="0" dirty="0"/>
              </a:p>
              <a:p>
                <a:endParaRPr lang="en-US" dirty="0"/>
              </a:p>
            </p:txBody>
          </p:sp>
        </mc:Choice>
        <mc:Fallback xmlns="">
          <p:sp>
            <p:nvSpPr>
              <p:cNvPr id="3" name="Content Placeholder 2">
                <a:extLst>
                  <a:ext uri="{FF2B5EF4-FFF2-40B4-BE49-F238E27FC236}">
                    <a16:creationId xmlns:a16="http://schemas.microsoft.com/office/drawing/2014/main" id="{C4B6E714-314F-8A42-A699-73841C8B37E3}"/>
                  </a:ext>
                </a:extLst>
              </p:cNvPr>
              <p:cNvSpPr>
                <a:spLocks noGrp="1" noRot="1" noChangeAspect="1" noMove="1" noResize="1" noEditPoints="1" noAdjustHandles="1" noChangeArrowheads="1" noChangeShapeType="1" noTextEdit="1"/>
              </p:cNvSpPr>
              <p:nvPr>
                <p:ph idx="1"/>
              </p:nvPr>
            </p:nvSpPr>
            <p:spPr>
              <a:xfrm>
                <a:off x="7865806" y="1834896"/>
                <a:ext cx="3706762" cy="3972232"/>
              </a:xfrm>
              <a:blipFill>
                <a:blip r:embed="rId4"/>
                <a:stretch>
                  <a:fillRect l="-2048" r="-273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F9030DC-D2B4-F54E-ABBE-15AD269C0D43}"/>
              </a:ext>
            </a:extLst>
          </p:cNvPr>
          <p:cNvSpPr txBox="1"/>
          <p:nvPr/>
        </p:nvSpPr>
        <p:spPr>
          <a:xfrm>
            <a:off x="844952" y="5590572"/>
            <a:ext cx="569387" cy="123111"/>
          </a:xfrm>
          <a:prstGeom prst="rect">
            <a:avLst/>
          </a:prstGeom>
          <a:noFill/>
        </p:spPr>
        <p:txBody>
          <a:bodyPr wrap="none" rtlCol="0">
            <a:spAutoFit/>
          </a:bodyPr>
          <a:lstStyle/>
          <a:p>
            <a:r>
              <a:rPr lang="en-US" sz="200" dirty="0">
                <a:solidFill>
                  <a:srgbClr val="133079"/>
                </a:solidFill>
              </a:rPr>
              <a:t>Add all of the b and e values to a list.</a:t>
            </a:r>
          </a:p>
        </p:txBody>
      </p:sp>
      <p:graphicFrame>
        <p:nvGraphicFramePr>
          <p:cNvPr id="6" name="Table 5">
            <a:extLst>
              <a:ext uri="{FF2B5EF4-FFF2-40B4-BE49-F238E27FC236}">
                <a16:creationId xmlns:a16="http://schemas.microsoft.com/office/drawing/2014/main" id="{8E7A3613-9919-FC47-8EF9-4A6815D07D98}"/>
              </a:ext>
            </a:extLst>
          </p:cNvPr>
          <p:cNvGraphicFramePr>
            <a:graphicFrameLocks noGrp="1"/>
          </p:cNvGraphicFramePr>
          <p:nvPr/>
        </p:nvGraphicFramePr>
        <p:xfrm>
          <a:off x="3300714" y="1428161"/>
          <a:ext cx="1025481" cy="3405609"/>
        </p:xfrm>
        <a:graphic>
          <a:graphicData uri="http://schemas.openxmlformats.org/drawingml/2006/table">
            <a:tbl>
              <a:tblPr firstRow="1" bandRow="1">
                <a:tableStyleId>{5C22544A-7EE6-4342-B048-85BDC9FD1C3A}</a:tableStyleId>
              </a:tblPr>
              <a:tblGrid>
                <a:gridCol w="502024">
                  <a:extLst>
                    <a:ext uri="{9D8B030D-6E8A-4147-A177-3AD203B41FA5}">
                      <a16:colId xmlns:a16="http://schemas.microsoft.com/office/drawing/2014/main" val="243044112"/>
                    </a:ext>
                  </a:extLst>
                </a:gridCol>
                <a:gridCol w="523457">
                  <a:extLst>
                    <a:ext uri="{9D8B030D-6E8A-4147-A177-3AD203B41FA5}">
                      <a16:colId xmlns:a16="http://schemas.microsoft.com/office/drawing/2014/main" val="3821981165"/>
                    </a:ext>
                  </a:extLst>
                </a:gridCol>
              </a:tblGrid>
              <a:tr h="37840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70226015"/>
                  </a:ext>
                </a:extLst>
              </a:tr>
              <a:tr h="378401">
                <a:tc>
                  <a:txBody>
                    <a:bodyPr/>
                    <a:lstStyle/>
                    <a:p>
                      <a:endParaRPr lang="en-US"/>
                    </a:p>
                  </a:txBody>
                  <a:tcPr/>
                </a:tc>
                <a:tc>
                  <a:txBody>
                    <a:bodyPr/>
                    <a:lstStyle/>
                    <a:p>
                      <a:endParaRPr lang="en-US"/>
                    </a:p>
                  </a:txBody>
                  <a:tcPr/>
                </a:tc>
                <a:extLst>
                  <a:ext uri="{0D108BD9-81ED-4DB2-BD59-A6C34878D82A}">
                    <a16:rowId xmlns:a16="http://schemas.microsoft.com/office/drawing/2014/main" val="2688381666"/>
                  </a:ext>
                </a:extLst>
              </a:tr>
              <a:tr h="378401">
                <a:tc>
                  <a:txBody>
                    <a:bodyPr/>
                    <a:lstStyle/>
                    <a:p>
                      <a:endParaRPr lang="en-US"/>
                    </a:p>
                  </a:txBody>
                  <a:tcPr/>
                </a:tc>
                <a:tc>
                  <a:txBody>
                    <a:bodyPr/>
                    <a:lstStyle/>
                    <a:p>
                      <a:endParaRPr lang="en-US"/>
                    </a:p>
                  </a:txBody>
                  <a:tcPr/>
                </a:tc>
                <a:extLst>
                  <a:ext uri="{0D108BD9-81ED-4DB2-BD59-A6C34878D82A}">
                    <a16:rowId xmlns:a16="http://schemas.microsoft.com/office/drawing/2014/main" val="1325853680"/>
                  </a:ext>
                </a:extLst>
              </a:tr>
              <a:tr h="378401">
                <a:tc>
                  <a:txBody>
                    <a:bodyPr/>
                    <a:lstStyle/>
                    <a:p>
                      <a:endParaRPr lang="en-US"/>
                    </a:p>
                  </a:txBody>
                  <a:tcPr/>
                </a:tc>
                <a:tc>
                  <a:txBody>
                    <a:bodyPr/>
                    <a:lstStyle/>
                    <a:p>
                      <a:endParaRPr lang="en-US" dirty="0"/>
                    </a:p>
                  </a:txBody>
                  <a:tcPr/>
                </a:tc>
                <a:extLst>
                  <a:ext uri="{0D108BD9-81ED-4DB2-BD59-A6C34878D82A}">
                    <a16:rowId xmlns:a16="http://schemas.microsoft.com/office/drawing/2014/main" val="2015534929"/>
                  </a:ext>
                </a:extLst>
              </a:tr>
              <a:tr h="378401">
                <a:tc>
                  <a:txBody>
                    <a:bodyPr/>
                    <a:lstStyle/>
                    <a:p>
                      <a:endParaRPr lang="en-US"/>
                    </a:p>
                  </a:txBody>
                  <a:tcPr/>
                </a:tc>
                <a:tc>
                  <a:txBody>
                    <a:bodyPr/>
                    <a:lstStyle/>
                    <a:p>
                      <a:endParaRPr lang="en-US"/>
                    </a:p>
                  </a:txBody>
                  <a:tcPr/>
                </a:tc>
                <a:extLst>
                  <a:ext uri="{0D108BD9-81ED-4DB2-BD59-A6C34878D82A}">
                    <a16:rowId xmlns:a16="http://schemas.microsoft.com/office/drawing/2014/main" val="1396578501"/>
                  </a:ext>
                </a:extLst>
              </a:tr>
              <a:tr h="378401">
                <a:tc>
                  <a:txBody>
                    <a:bodyPr/>
                    <a:lstStyle/>
                    <a:p>
                      <a:endParaRPr lang="en-US" dirty="0"/>
                    </a:p>
                  </a:txBody>
                  <a:tcPr/>
                </a:tc>
                <a:tc>
                  <a:txBody>
                    <a:bodyPr/>
                    <a:lstStyle/>
                    <a:p>
                      <a:endParaRPr lang="en-US"/>
                    </a:p>
                  </a:txBody>
                  <a:tcPr/>
                </a:tc>
                <a:extLst>
                  <a:ext uri="{0D108BD9-81ED-4DB2-BD59-A6C34878D82A}">
                    <a16:rowId xmlns:a16="http://schemas.microsoft.com/office/drawing/2014/main" val="2937850140"/>
                  </a:ext>
                </a:extLst>
              </a:tr>
              <a:tr h="378401">
                <a:tc>
                  <a:txBody>
                    <a:bodyPr/>
                    <a:lstStyle/>
                    <a:p>
                      <a:endParaRPr lang="en-US"/>
                    </a:p>
                  </a:txBody>
                  <a:tcPr/>
                </a:tc>
                <a:tc>
                  <a:txBody>
                    <a:bodyPr/>
                    <a:lstStyle/>
                    <a:p>
                      <a:endParaRPr lang="en-US" dirty="0"/>
                    </a:p>
                  </a:txBody>
                  <a:tcPr/>
                </a:tc>
                <a:extLst>
                  <a:ext uri="{0D108BD9-81ED-4DB2-BD59-A6C34878D82A}">
                    <a16:rowId xmlns:a16="http://schemas.microsoft.com/office/drawing/2014/main" val="703191101"/>
                  </a:ext>
                </a:extLst>
              </a:tr>
              <a:tr h="378401">
                <a:tc>
                  <a:txBody>
                    <a:bodyPr/>
                    <a:lstStyle/>
                    <a:p>
                      <a:endParaRPr lang="en-US"/>
                    </a:p>
                  </a:txBody>
                  <a:tcPr/>
                </a:tc>
                <a:tc>
                  <a:txBody>
                    <a:bodyPr/>
                    <a:lstStyle/>
                    <a:p>
                      <a:endParaRPr lang="en-US" dirty="0"/>
                    </a:p>
                  </a:txBody>
                  <a:tcPr/>
                </a:tc>
                <a:extLst>
                  <a:ext uri="{0D108BD9-81ED-4DB2-BD59-A6C34878D82A}">
                    <a16:rowId xmlns:a16="http://schemas.microsoft.com/office/drawing/2014/main" val="1347450388"/>
                  </a:ext>
                </a:extLst>
              </a:tr>
              <a:tr h="378401">
                <a:tc>
                  <a:txBody>
                    <a:bodyPr/>
                    <a:lstStyle/>
                    <a:p>
                      <a:endParaRPr lang="en-US"/>
                    </a:p>
                  </a:txBody>
                  <a:tcPr/>
                </a:tc>
                <a:tc>
                  <a:txBody>
                    <a:bodyPr/>
                    <a:lstStyle/>
                    <a:p>
                      <a:endParaRPr lang="en-US" dirty="0"/>
                    </a:p>
                  </a:txBody>
                  <a:tcPr/>
                </a:tc>
                <a:extLst>
                  <a:ext uri="{0D108BD9-81ED-4DB2-BD59-A6C34878D82A}">
                    <a16:rowId xmlns:a16="http://schemas.microsoft.com/office/drawing/2014/main" val="3288920482"/>
                  </a:ext>
                </a:extLst>
              </a:tr>
            </a:tbl>
          </a:graphicData>
        </a:graphic>
      </p:graphicFrame>
      <p:pic>
        <p:nvPicPr>
          <p:cNvPr id="4" name="Picture 3">
            <a:extLst>
              <a:ext uri="{FF2B5EF4-FFF2-40B4-BE49-F238E27FC236}">
                <a16:creationId xmlns:a16="http://schemas.microsoft.com/office/drawing/2014/main" id="{8E96F28B-A662-1242-B43D-68DF863437A1}"/>
              </a:ext>
            </a:extLst>
          </p:cNvPr>
          <p:cNvPicPr>
            <a:picLocks noChangeAspect="1"/>
          </p:cNvPicPr>
          <p:nvPr/>
        </p:nvPicPr>
        <p:blipFill>
          <a:blip r:embed="rId5"/>
          <a:stretch>
            <a:fillRect/>
          </a:stretch>
        </p:blipFill>
        <p:spPr>
          <a:xfrm>
            <a:off x="144627" y="1400538"/>
            <a:ext cx="7396715" cy="380930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719880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96F28B-A662-1242-B43D-68DF863437A1}"/>
              </a:ext>
            </a:extLst>
          </p:cNvPr>
          <p:cNvPicPr>
            <a:picLocks noChangeAspect="1"/>
          </p:cNvPicPr>
          <p:nvPr/>
        </p:nvPicPr>
        <p:blipFill>
          <a:blip r:embed="rId3"/>
          <a:stretch>
            <a:fillRect/>
          </a:stretch>
        </p:blipFill>
        <p:spPr>
          <a:xfrm>
            <a:off x="144627" y="1400538"/>
            <a:ext cx="7396715" cy="380930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a:extLst>
              <a:ext uri="{FF2B5EF4-FFF2-40B4-BE49-F238E27FC236}">
                <a16:creationId xmlns:a16="http://schemas.microsoft.com/office/drawing/2014/main" id="{478031FC-1FEE-F74E-9906-96E54C91989C}"/>
              </a:ext>
            </a:extLst>
          </p:cNvPr>
          <p:cNvSpPr>
            <a:spLocks noGrp="1"/>
          </p:cNvSpPr>
          <p:nvPr>
            <p:ph type="title"/>
          </p:nvPr>
        </p:nvSpPr>
        <p:spPr>
          <a:xfrm>
            <a:off x="7865806" y="226772"/>
            <a:ext cx="3706762" cy="1608124"/>
          </a:xfrm>
        </p:spPr>
        <p:txBody>
          <a:bodyPr>
            <a:normAutofit/>
          </a:bodyPr>
          <a:lstStyle/>
          <a:p>
            <a:pPr>
              <a:lnSpc>
                <a:spcPct val="90000"/>
              </a:lnSpc>
            </a:pPr>
            <a:r>
              <a:rPr lang="en-US" sz="600" dirty="0"/>
              <a:t>Sort and Sweet! AKA</a:t>
            </a:r>
            <a:br>
              <a:rPr lang="en-US" sz="600" dirty="0"/>
            </a:br>
            <a:r>
              <a:rPr lang="en-US" sz="600" dirty="0">
                <a:hlinkClick r:id="rId4"/>
              </a:rPr>
              <a:t>Sweep and Prune</a:t>
            </a:r>
            <a:endParaRPr lang="en-US" sz="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B6E714-314F-8A42-A699-73841C8B37E3}"/>
                  </a:ext>
                </a:extLst>
              </p:cNvPr>
              <p:cNvSpPr>
                <a:spLocks noGrp="1"/>
              </p:cNvSpPr>
              <p:nvPr>
                <p:ph idx="1"/>
              </p:nvPr>
            </p:nvSpPr>
            <p:spPr>
              <a:xfrm>
                <a:off x="7865806" y="1834896"/>
                <a:ext cx="3706762" cy="3972232"/>
              </a:xfrm>
            </p:spPr>
            <p:txBody>
              <a:bodyPr>
                <a:normAutofit/>
              </a:bodyPr>
              <a:lstStyle/>
              <a:p>
                <a:r>
                  <a:rPr lang="en-US" sz="300" dirty="0"/>
                  <a:t>This works well with AABBs</a:t>
                </a:r>
              </a:p>
              <a:p>
                <a:r>
                  <a:rPr lang="en-US" sz="300" dirty="0"/>
                  <a:t>Basically every rigid body is an interval of beginning point to end point </a:t>
                </a:r>
                <a14:m>
                  <m:oMath xmlns:m="http://schemas.openxmlformats.org/officeDocument/2006/math">
                    <m:d>
                      <m:dPr>
                        <m:begChr m:val="["/>
                        <m:endChr m:val="]"/>
                        <m:ctrlPr>
                          <a:rPr lang="en-US" sz="300" b="0" i="1" smtClean="0">
                            <a:latin typeface="Cambria Math" panose="02040503050406030204" pitchFamily="18" charset="0"/>
                          </a:rPr>
                        </m:ctrlPr>
                      </m:dPr>
                      <m:e>
                        <m:r>
                          <a:rPr lang="en-US" sz="300" b="0" i="1" smtClean="0">
                            <a:latin typeface="Cambria Math" panose="02040503050406030204" pitchFamily="18" charset="0"/>
                          </a:rPr>
                          <m:t>𝑏</m:t>
                        </m:r>
                        <m:r>
                          <a:rPr lang="en-US" sz="300" b="0" i="1" smtClean="0">
                            <a:latin typeface="Cambria Math" panose="02040503050406030204" pitchFamily="18" charset="0"/>
                          </a:rPr>
                          <m:t>,</m:t>
                        </m:r>
                        <m:r>
                          <a:rPr lang="en-US" sz="300" b="0" i="1" smtClean="0">
                            <a:latin typeface="Cambria Math" panose="02040503050406030204" pitchFamily="18" charset="0"/>
                          </a:rPr>
                          <m:t>𝑒</m:t>
                        </m:r>
                      </m:e>
                    </m:d>
                  </m:oMath>
                </a14:m>
                <a:endParaRPr lang="en-US" sz="300" b="0" dirty="0"/>
              </a:p>
              <a:p>
                <a:endParaRPr lang="en-US" sz="300" dirty="0"/>
              </a:p>
            </p:txBody>
          </p:sp>
        </mc:Choice>
        <mc:Fallback xmlns="">
          <p:sp>
            <p:nvSpPr>
              <p:cNvPr id="3" name="Content Placeholder 2">
                <a:extLst>
                  <a:ext uri="{FF2B5EF4-FFF2-40B4-BE49-F238E27FC236}">
                    <a16:creationId xmlns:a16="http://schemas.microsoft.com/office/drawing/2014/main" id="{C4B6E714-314F-8A42-A699-73841C8B37E3}"/>
                  </a:ext>
                </a:extLst>
              </p:cNvPr>
              <p:cNvSpPr>
                <a:spLocks noGrp="1" noRot="1" noChangeAspect="1" noMove="1" noResize="1" noEditPoints="1" noAdjustHandles="1" noChangeArrowheads="1" noChangeShapeType="1" noTextEdit="1"/>
              </p:cNvSpPr>
              <p:nvPr>
                <p:ph idx="1"/>
              </p:nvPr>
            </p:nvSpPr>
            <p:spPr>
              <a:xfrm>
                <a:off x="7865806" y="1834896"/>
                <a:ext cx="3706762" cy="3972232"/>
              </a:xfrm>
              <a:blipFill>
                <a:blip r:embed="rId5"/>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F9030DC-D2B4-F54E-ABBE-15AD269C0D43}"/>
              </a:ext>
            </a:extLst>
          </p:cNvPr>
          <p:cNvSpPr txBox="1"/>
          <p:nvPr/>
        </p:nvSpPr>
        <p:spPr>
          <a:xfrm>
            <a:off x="276418" y="107577"/>
            <a:ext cx="7119464" cy="584775"/>
          </a:xfrm>
          <a:prstGeom prst="rect">
            <a:avLst/>
          </a:prstGeom>
          <a:noFill/>
        </p:spPr>
        <p:txBody>
          <a:bodyPr wrap="square" rtlCol="0">
            <a:spAutoFit/>
          </a:bodyPr>
          <a:lstStyle/>
          <a:p>
            <a:r>
              <a:rPr lang="en-US" sz="3200" dirty="0"/>
              <a:t>Add all the b and e values to a list.</a:t>
            </a:r>
          </a:p>
        </p:txBody>
      </p:sp>
      <p:graphicFrame>
        <p:nvGraphicFramePr>
          <p:cNvPr id="7" name="Table 6">
            <a:extLst>
              <a:ext uri="{FF2B5EF4-FFF2-40B4-BE49-F238E27FC236}">
                <a16:creationId xmlns:a16="http://schemas.microsoft.com/office/drawing/2014/main" id="{70C8E3CA-36EE-ED4F-9F8E-67DD6E097685}"/>
              </a:ext>
            </a:extLst>
          </p:cNvPr>
          <p:cNvGraphicFramePr>
            <a:graphicFrameLocks noGrp="1"/>
          </p:cNvGraphicFramePr>
          <p:nvPr>
            <p:extLst>
              <p:ext uri="{D42A27DB-BD31-4B8C-83A1-F6EECF244321}">
                <p14:modId xmlns:p14="http://schemas.microsoft.com/office/powerpoint/2010/main" val="3328886925"/>
              </p:ext>
            </p:extLst>
          </p:nvPr>
        </p:nvGraphicFramePr>
        <p:xfrm>
          <a:off x="7865802" y="692350"/>
          <a:ext cx="1681606" cy="4892657"/>
        </p:xfrm>
        <a:graphic>
          <a:graphicData uri="http://schemas.openxmlformats.org/drawingml/2006/table">
            <a:tbl>
              <a:tblPr firstRow="1" bandRow="1">
                <a:tableStyleId>{5C22544A-7EE6-4342-B048-85BDC9FD1C3A}</a:tableStyleId>
              </a:tblPr>
              <a:tblGrid>
                <a:gridCol w="823230">
                  <a:extLst>
                    <a:ext uri="{9D8B030D-6E8A-4147-A177-3AD203B41FA5}">
                      <a16:colId xmlns:a16="http://schemas.microsoft.com/office/drawing/2014/main" val="243044112"/>
                    </a:ext>
                  </a:extLst>
                </a:gridCol>
                <a:gridCol w="858376">
                  <a:extLst>
                    <a:ext uri="{9D8B030D-6E8A-4147-A177-3AD203B41FA5}">
                      <a16:colId xmlns:a16="http://schemas.microsoft.com/office/drawing/2014/main" val="3821981165"/>
                    </a:ext>
                  </a:extLst>
                </a:gridCol>
              </a:tblGrid>
              <a:tr h="444787">
                <a:tc>
                  <a:txBody>
                    <a:bodyPr/>
                    <a:lstStyle/>
                    <a:p>
                      <a:r>
                        <a:rPr lang="en-US" dirty="0"/>
                        <a:t>point</a:t>
                      </a:r>
                    </a:p>
                  </a:txBody>
                  <a:tcPr/>
                </a:tc>
                <a:tc>
                  <a:txBody>
                    <a:bodyPr/>
                    <a:lstStyle/>
                    <a:p>
                      <a:r>
                        <a:rPr lang="en-US" dirty="0" err="1"/>
                        <a:t>coord</a:t>
                      </a:r>
                      <a:r>
                        <a:rPr lang="en-US" dirty="0"/>
                        <a:t>.</a:t>
                      </a:r>
                    </a:p>
                  </a:txBody>
                  <a:tcPr/>
                </a:tc>
                <a:extLst>
                  <a:ext uri="{0D108BD9-81ED-4DB2-BD59-A6C34878D82A}">
                    <a16:rowId xmlns:a16="http://schemas.microsoft.com/office/drawing/2014/main" val="2370226015"/>
                  </a:ext>
                </a:extLst>
              </a:tr>
              <a:tr h="444787">
                <a:tc>
                  <a:txBody>
                    <a:bodyPr/>
                    <a:lstStyle/>
                    <a:p>
                      <a:r>
                        <a:rPr lang="en-US" dirty="0">
                          <a:solidFill>
                            <a:srgbClr val="325CD2"/>
                          </a:solidFill>
                        </a:rPr>
                        <a:t>b1</a:t>
                      </a:r>
                    </a:p>
                  </a:txBody>
                  <a:tcPr/>
                </a:tc>
                <a:tc>
                  <a:txBody>
                    <a:bodyPr/>
                    <a:lstStyle/>
                    <a:p>
                      <a:r>
                        <a:rPr lang="en-US" dirty="0">
                          <a:solidFill>
                            <a:srgbClr val="325CD2"/>
                          </a:solidFill>
                        </a:rPr>
                        <a:t>2</a:t>
                      </a:r>
                    </a:p>
                  </a:txBody>
                  <a:tcPr/>
                </a:tc>
                <a:extLst>
                  <a:ext uri="{0D108BD9-81ED-4DB2-BD59-A6C34878D82A}">
                    <a16:rowId xmlns:a16="http://schemas.microsoft.com/office/drawing/2014/main" val="2688381666"/>
                  </a:ext>
                </a:extLst>
              </a:tr>
              <a:tr h="444787">
                <a:tc>
                  <a:txBody>
                    <a:bodyPr/>
                    <a:lstStyle/>
                    <a:p>
                      <a:r>
                        <a:rPr lang="en-US" dirty="0">
                          <a:solidFill>
                            <a:srgbClr val="325CD2"/>
                          </a:solidFill>
                        </a:rPr>
                        <a:t>e1</a:t>
                      </a:r>
                    </a:p>
                  </a:txBody>
                  <a:tcPr/>
                </a:tc>
                <a:tc>
                  <a:txBody>
                    <a:bodyPr/>
                    <a:lstStyle/>
                    <a:p>
                      <a:r>
                        <a:rPr lang="en-US" dirty="0">
                          <a:solidFill>
                            <a:srgbClr val="325CD2"/>
                          </a:solidFill>
                        </a:rPr>
                        <a:t>6</a:t>
                      </a:r>
                    </a:p>
                  </a:txBody>
                  <a:tcPr/>
                </a:tc>
                <a:extLst>
                  <a:ext uri="{0D108BD9-81ED-4DB2-BD59-A6C34878D82A}">
                    <a16:rowId xmlns:a16="http://schemas.microsoft.com/office/drawing/2014/main" val="1325853680"/>
                  </a:ext>
                </a:extLst>
              </a:tr>
              <a:tr h="444787">
                <a:tc>
                  <a:txBody>
                    <a:bodyPr/>
                    <a:lstStyle/>
                    <a:p>
                      <a:r>
                        <a:rPr lang="en-US" dirty="0">
                          <a:solidFill>
                            <a:srgbClr val="15D28D"/>
                          </a:solidFill>
                        </a:rPr>
                        <a:t>b2</a:t>
                      </a:r>
                    </a:p>
                  </a:txBody>
                  <a:tcPr/>
                </a:tc>
                <a:tc>
                  <a:txBody>
                    <a:bodyPr/>
                    <a:lstStyle/>
                    <a:p>
                      <a:r>
                        <a:rPr lang="en-US" dirty="0">
                          <a:solidFill>
                            <a:srgbClr val="15D28D"/>
                          </a:solidFill>
                        </a:rPr>
                        <a:t>5</a:t>
                      </a:r>
                    </a:p>
                  </a:txBody>
                  <a:tcPr/>
                </a:tc>
                <a:extLst>
                  <a:ext uri="{0D108BD9-81ED-4DB2-BD59-A6C34878D82A}">
                    <a16:rowId xmlns:a16="http://schemas.microsoft.com/office/drawing/2014/main" val="2015534929"/>
                  </a:ext>
                </a:extLst>
              </a:tr>
              <a:tr h="444787">
                <a:tc>
                  <a:txBody>
                    <a:bodyPr/>
                    <a:lstStyle/>
                    <a:p>
                      <a:r>
                        <a:rPr lang="en-US" dirty="0">
                          <a:solidFill>
                            <a:srgbClr val="15D28D"/>
                          </a:solidFill>
                        </a:rPr>
                        <a:t>e2</a:t>
                      </a:r>
                    </a:p>
                  </a:txBody>
                  <a:tcPr/>
                </a:tc>
                <a:tc>
                  <a:txBody>
                    <a:bodyPr/>
                    <a:lstStyle/>
                    <a:p>
                      <a:r>
                        <a:rPr lang="en-US" dirty="0">
                          <a:solidFill>
                            <a:srgbClr val="15D28D"/>
                          </a:solidFill>
                        </a:rPr>
                        <a:t>10</a:t>
                      </a:r>
                    </a:p>
                  </a:txBody>
                  <a:tcPr/>
                </a:tc>
                <a:extLst>
                  <a:ext uri="{0D108BD9-81ED-4DB2-BD59-A6C34878D82A}">
                    <a16:rowId xmlns:a16="http://schemas.microsoft.com/office/drawing/2014/main" val="1396578501"/>
                  </a:ext>
                </a:extLst>
              </a:tr>
              <a:tr h="444787">
                <a:tc>
                  <a:txBody>
                    <a:bodyPr/>
                    <a:lstStyle/>
                    <a:p>
                      <a:r>
                        <a:rPr lang="en-US" dirty="0">
                          <a:solidFill>
                            <a:srgbClr val="50B9F3"/>
                          </a:solidFill>
                        </a:rPr>
                        <a:t>b3</a:t>
                      </a:r>
                    </a:p>
                  </a:txBody>
                  <a:tcPr/>
                </a:tc>
                <a:tc>
                  <a:txBody>
                    <a:bodyPr/>
                    <a:lstStyle/>
                    <a:p>
                      <a:r>
                        <a:rPr lang="en-US" dirty="0">
                          <a:solidFill>
                            <a:srgbClr val="50B9F3"/>
                          </a:solidFill>
                        </a:rPr>
                        <a:t>13</a:t>
                      </a:r>
                    </a:p>
                  </a:txBody>
                  <a:tcPr/>
                </a:tc>
                <a:extLst>
                  <a:ext uri="{0D108BD9-81ED-4DB2-BD59-A6C34878D82A}">
                    <a16:rowId xmlns:a16="http://schemas.microsoft.com/office/drawing/2014/main" val="2937850140"/>
                  </a:ext>
                </a:extLst>
              </a:tr>
              <a:tr h="444787">
                <a:tc>
                  <a:txBody>
                    <a:bodyPr/>
                    <a:lstStyle/>
                    <a:p>
                      <a:r>
                        <a:rPr lang="en-US" dirty="0">
                          <a:solidFill>
                            <a:srgbClr val="50B9F3"/>
                          </a:solidFill>
                        </a:rPr>
                        <a:t>e3</a:t>
                      </a:r>
                    </a:p>
                  </a:txBody>
                  <a:tcPr/>
                </a:tc>
                <a:tc>
                  <a:txBody>
                    <a:bodyPr/>
                    <a:lstStyle/>
                    <a:p>
                      <a:r>
                        <a:rPr lang="en-US" dirty="0">
                          <a:solidFill>
                            <a:srgbClr val="50B9F3"/>
                          </a:solidFill>
                        </a:rPr>
                        <a:t>19</a:t>
                      </a:r>
                    </a:p>
                  </a:txBody>
                  <a:tcPr/>
                </a:tc>
                <a:extLst>
                  <a:ext uri="{0D108BD9-81ED-4DB2-BD59-A6C34878D82A}">
                    <a16:rowId xmlns:a16="http://schemas.microsoft.com/office/drawing/2014/main" val="703191101"/>
                  </a:ext>
                </a:extLst>
              </a:tr>
              <a:tr h="444787">
                <a:tc>
                  <a:txBody>
                    <a:bodyPr/>
                    <a:lstStyle/>
                    <a:p>
                      <a:r>
                        <a:rPr lang="en-US" dirty="0"/>
                        <a:t>b4</a:t>
                      </a:r>
                    </a:p>
                  </a:txBody>
                  <a:tcPr/>
                </a:tc>
                <a:tc>
                  <a:txBody>
                    <a:bodyPr/>
                    <a:lstStyle/>
                    <a:p>
                      <a:r>
                        <a:rPr lang="en-US" dirty="0"/>
                        <a:t>17</a:t>
                      </a:r>
                    </a:p>
                  </a:txBody>
                  <a:tcPr/>
                </a:tc>
                <a:extLst>
                  <a:ext uri="{0D108BD9-81ED-4DB2-BD59-A6C34878D82A}">
                    <a16:rowId xmlns:a16="http://schemas.microsoft.com/office/drawing/2014/main" val="1347450388"/>
                  </a:ext>
                </a:extLst>
              </a:tr>
              <a:tr h="444787">
                <a:tc>
                  <a:txBody>
                    <a:bodyPr/>
                    <a:lstStyle/>
                    <a:p>
                      <a:r>
                        <a:rPr lang="en-US" dirty="0"/>
                        <a:t>e4</a:t>
                      </a:r>
                    </a:p>
                  </a:txBody>
                  <a:tcPr/>
                </a:tc>
                <a:tc>
                  <a:txBody>
                    <a:bodyPr/>
                    <a:lstStyle/>
                    <a:p>
                      <a:r>
                        <a:rPr lang="en-US" dirty="0"/>
                        <a:t>21</a:t>
                      </a:r>
                    </a:p>
                  </a:txBody>
                  <a:tcPr/>
                </a:tc>
                <a:extLst>
                  <a:ext uri="{0D108BD9-81ED-4DB2-BD59-A6C34878D82A}">
                    <a16:rowId xmlns:a16="http://schemas.microsoft.com/office/drawing/2014/main" val="3288920482"/>
                  </a:ext>
                </a:extLst>
              </a:tr>
              <a:tr h="444787">
                <a:tc>
                  <a:txBody>
                    <a:bodyPr/>
                    <a:lstStyle/>
                    <a:p>
                      <a:r>
                        <a:rPr lang="en-US" dirty="0">
                          <a:solidFill>
                            <a:srgbClr val="2452D0"/>
                          </a:solidFill>
                        </a:rPr>
                        <a:t>b5</a:t>
                      </a:r>
                    </a:p>
                  </a:txBody>
                  <a:tcPr/>
                </a:tc>
                <a:tc>
                  <a:txBody>
                    <a:bodyPr/>
                    <a:lstStyle/>
                    <a:p>
                      <a:r>
                        <a:rPr lang="en-US" dirty="0">
                          <a:solidFill>
                            <a:srgbClr val="2452D0"/>
                          </a:solidFill>
                        </a:rPr>
                        <a:t>25</a:t>
                      </a:r>
                    </a:p>
                  </a:txBody>
                  <a:tcPr/>
                </a:tc>
                <a:extLst>
                  <a:ext uri="{0D108BD9-81ED-4DB2-BD59-A6C34878D82A}">
                    <a16:rowId xmlns:a16="http://schemas.microsoft.com/office/drawing/2014/main" val="2306993789"/>
                  </a:ext>
                </a:extLst>
              </a:tr>
              <a:tr h="444787">
                <a:tc>
                  <a:txBody>
                    <a:bodyPr/>
                    <a:lstStyle/>
                    <a:p>
                      <a:r>
                        <a:rPr lang="en-US" dirty="0">
                          <a:solidFill>
                            <a:srgbClr val="2452D0"/>
                          </a:solidFill>
                        </a:rPr>
                        <a:t>e5</a:t>
                      </a:r>
                    </a:p>
                  </a:txBody>
                  <a:tcPr/>
                </a:tc>
                <a:tc>
                  <a:txBody>
                    <a:bodyPr/>
                    <a:lstStyle/>
                    <a:p>
                      <a:r>
                        <a:rPr lang="en-US" dirty="0">
                          <a:solidFill>
                            <a:srgbClr val="2452D0"/>
                          </a:solidFill>
                        </a:rPr>
                        <a:t>32</a:t>
                      </a:r>
                    </a:p>
                  </a:txBody>
                  <a:tcPr/>
                </a:tc>
                <a:extLst>
                  <a:ext uri="{0D108BD9-81ED-4DB2-BD59-A6C34878D82A}">
                    <a16:rowId xmlns:a16="http://schemas.microsoft.com/office/drawing/2014/main" val="2621845233"/>
                  </a:ext>
                </a:extLst>
              </a:tr>
            </a:tbl>
          </a:graphicData>
        </a:graphic>
      </p:graphicFrame>
    </p:spTree>
    <p:extLst>
      <p:ext uri="{BB962C8B-B14F-4D97-AF65-F5344CB8AC3E}">
        <p14:creationId xmlns:p14="http://schemas.microsoft.com/office/powerpoint/2010/main" val="2881323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96F28B-A662-1242-B43D-68DF863437A1}"/>
              </a:ext>
            </a:extLst>
          </p:cNvPr>
          <p:cNvPicPr>
            <a:picLocks noChangeAspect="1"/>
          </p:cNvPicPr>
          <p:nvPr/>
        </p:nvPicPr>
        <p:blipFill>
          <a:blip r:embed="rId3"/>
          <a:stretch>
            <a:fillRect/>
          </a:stretch>
        </p:blipFill>
        <p:spPr>
          <a:xfrm>
            <a:off x="144627" y="1400538"/>
            <a:ext cx="7396715" cy="380930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6F9030DC-D2B4-F54E-ABBE-15AD269C0D43}"/>
              </a:ext>
            </a:extLst>
          </p:cNvPr>
          <p:cNvSpPr txBox="1"/>
          <p:nvPr/>
        </p:nvSpPr>
        <p:spPr>
          <a:xfrm>
            <a:off x="276418" y="107577"/>
            <a:ext cx="7119464" cy="1077218"/>
          </a:xfrm>
          <a:prstGeom prst="rect">
            <a:avLst/>
          </a:prstGeom>
          <a:noFill/>
        </p:spPr>
        <p:txBody>
          <a:bodyPr wrap="square" rtlCol="0">
            <a:spAutoFit/>
          </a:bodyPr>
          <a:lstStyle/>
          <a:p>
            <a:r>
              <a:rPr lang="en-US" sz="3200" dirty="0"/>
              <a:t>Add all the b and e values to a list.</a:t>
            </a:r>
          </a:p>
          <a:p>
            <a:r>
              <a:rPr lang="en-US" sz="3200" dirty="0"/>
              <a:t>Sort it on coordinate.</a:t>
            </a:r>
          </a:p>
        </p:txBody>
      </p:sp>
      <p:graphicFrame>
        <p:nvGraphicFramePr>
          <p:cNvPr id="6" name="Table 5">
            <a:extLst>
              <a:ext uri="{FF2B5EF4-FFF2-40B4-BE49-F238E27FC236}">
                <a16:creationId xmlns:a16="http://schemas.microsoft.com/office/drawing/2014/main" id="{8E7A3613-9919-FC47-8EF9-4A6815D07D98}"/>
              </a:ext>
            </a:extLst>
          </p:cNvPr>
          <p:cNvGraphicFramePr>
            <a:graphicFrameLocks noGrp="1"/>
          </p:cNvGraphicFramePr>
          <p:nvPr>
            <p:extLst>
              <p:ext uri="{D42A27DB-BD31-4B8C-83A1-F6EECF244321}">
                <p14:modId xmlns:p14="http://schemas.microsoft.com/office/powerpoint/2010/main" val="398491826"/>
              </p:ext>
            </p:extLst>
          </p:nvPr>
        </p:nvGraphicFramePr>
        <p:xfrm>
          <a:off x="7865802" y="692350"/>
          <a:ext cx="1681606" cy="4892657"/>
        </p:xfrm>
        <a:graphic>
          <a:graphicData uri="http://schemas.openxmlformats.org/drawingml/2006/table">
            <a:tbl>
              <a:tblPr firstRow="1" bandRow="1">
                <a:tableStyleId>{5C22544A-7EE6-4342-B048-85BDC9FD1C3A}</a:tableStyleId>
              </a:tblPr>
              <a:tblGrid>
                <a:gridCol w="823230">
                  <a:extLst>
                    <a:ext uri="{9D8B030D-6E8A-4147-A177-3AD203B41FA5}">
                      <a16:colId xmlns:a16="http://schemas.microsoft.com/office/drawing/2014/main" val="243044112"/>
                    </a:ext>
                  </a:extLst>
                </a:gridCol>
                <a:gridCol w="858376">
                  <a:extLst>
                    <a:ext uri="{9D8B030D-6E8A-4147-A177-3AD203B41FA5}">
                      <a16:colId xmlns:a16="http://schemas.microsoft.com/office/drawing/2014/main" val="3821981165"/>
                    </a:ext>
                  </a:extLst>
                </a:gridCol>
              </a:tblGrid>
              <a:tr h="444787">
                <a:tc>
                  <a:txBody>
                    <a:bodyPr/>
                    <a:lstStyle/>
                    <a:p>
                      <a:r>
                        <a:rPr lang="en-US" dirty="0"/>
                        <a:t>point</a:t>
                      </a:r>
                    </a:p>
                  </a:txBody>
                  <a:tcPr/>
                </a:tc>
                <a:tc>
                  <a:txBody>
                    <a:bodyPr/>
                    <a:lstStyle/>
                    <a:p>
                      <a:r>
                        <a:rPr lang="en-US" dirty="0" err="1"/>
                        <a:t>coord</a:t>
                      </a:r>
                      <a:r>
                        <a:rPr lang="en-US" dirty="0"/>
                        <a:t>.</a:t>
                      </a:r>
                    </a:p>
                  </a:txBody>
                  <a:tcPr/>
                </a:tc>
                <a:extLst>
                  <a:ext uri="{0D108BD9-81ED-4DB2-BD59-A6C34878D82A}">
                    <a16:rowId xmlns:a16="http://schemas.microsoft.com/office/drawing/2014/main" val="2370226015"/>
                  </a:ext>
                </a:extLst>
              </a:tr>
              <a:tr h="444787">
                <a:tc>
                  <a:txBody>
                    <a:bodyPr/>
                    <a:lstStyle/>
                    <a:p>
                      <a:r>
                        <a:rPr lang="en-US" dirty="0">
                          <a:solidFill>
                            <a:srgbClr val="325CD2"/>
                          </a:solidFill>
                        </a:rPr>
                        <a:t>b1</a:t>
                      </a:r>
                    </a:p>
                  </a:txBody>
                  <a:tcPr/>
                </a:tc>
                <a:tc>
                  <a:txBody>
                    <a:bodyPr/>
                    <a:lstStyle/>
                    <a:p>
                      <a:r>
                        <a:rPr lang="en-US" dirty="0">
                          <a:solidFill>
                            <a:srgbClr val="325CD2"/>
                          </a:solidFill>
                        </a:rPr>
                        <a:t>2</a:t>
                      </a:r>
                    </a:p>
                  </a:txBody>
                  <a:tcPr/>
                </a:tc>
                <a:extLst>
                  <a:ext uri="{0D108BD9-81ED-4DB2-BD59-A6C34878D82A}">
                    <a16:rowId xmlns:a16="http://schemas.microsoft.com/office/drawing/2014/main" val="2688381666"/>
                  </a:ext>
                </a:extLst>
              </a:tr>
              <a:tr h="444787">
                <a:tc>
                  <a:txBody>
                    <a:bodyPr/>
                    <a:lstStyle/>
                    <a:p>
                      <a:r>
                        <a:rPr lang="en-US" dirty="0">
                          <a:solidFill>
                            <a:srgbClr val="15D28D"/>
                          </a:solidFill>
                        </a:rPr>
                        <a:t>b2</a:t>
                      </a:r>
                    </a:p>
                  </a:txBody>
                  <a:tcPr/>
                </a:tc>
                <a:tc>
                  <a:txBody>
                    <a:bodyPr/>
                    <a:lstStyle/>
                    <a:p>
                      <a:r>
                        <a:rPr lang="en-US" dirty="0">
                          <a:solidFill>
                            <a:srgbClr val="15D28D"/>
                          </a:solidFill>
                        </a:rPr>
                        <a:t>5</a:t>
                      </a:r>
                    </a:p>
                  </a:txBody>
                  <a:tcPr/>
                </a:tc>
                <a:extLst>
                  <a:ext uri="{0D108BD9-81ED-4DB2-BD59-A6C34878D82A}">
                    <a16:rowId xmlns:a16="http://schemas.microsoft.com/office/drawing/2014/main" val="1325853680"/>
                  </a:ext>
                </a:extLst>
              </a:tr>
              <a:tr h="444787">
                <a:tc>
                  <a:txBody>
                    <a:bodyPr/>
                    <a:lstStyle/>
                    <a:p>
                      <a:r>
                        <a:rPr lang="en-US" dirty="0">
                          <a:solidFill>
                            <a:srgbClr val="325CD2"/>
                          </a:solidFill>
                        </a:rPr>
                        <a:t>e1</a:t>
                      </a:r>
                    </a:p>
                  </a:txBody>
                  <a:tcPr/>
                </a:tc>
                <a:tc>
                  <a:txBody>
                    <a:bodyPr/>
                    <a:lstStyle/>
                    <a:p>
                      <a:r>
                        <a:rPr lang="en-US" dirty="0">
                          <a:solidFill>
                            <a:srgbClr val="325CD2"/>
                          </a:solidFill>
                        </a:rPr>
                        <a:t>6</a:t>
                      </a:r>
                    </a:p>
                  </a:txBody>
                  <a:tcPr/>
                </a:tc>
                <a:extLst>
                  <a:ext uri="{0D108BD9-81ED-4DB2-BD59-A6C34878D82A}">
                    <a16:rowId xmlns:a16="http://schemas.microsoft.com/office/drawing/2014/main" val="2015534929"/>
                  </a:ext>
                </a:extLst>
              </a:tr>
              <a:tr h="444787">
                <a:tc>
                  <a:txBody>
                    <a:bodyPr/>
                    <a:lstStyle/>
                    <a:p>
                      <a:r>
                        <a:rPr lang="en-US" dirty="0">
                          <a:solidFill>
                            <a:srgbClr val="15D28D"/>
                          </a:solidFill>
                        </a:rPr>
                        <a:t>e2</a:t>
                      </a:r>
                    </a:p>
                  </a:txBody>
                  <a:tcPr/>
                </a:tc>
                <a:tc>
                  <a:txBody>
                    <a:bodyPr/>
                    <a:lstStyle/>
                    <a:p>
                      <a:r>
                        <a:rPr lang="en-US" dirty="0">
                          <a:solidFill>
                            <a:srgbClr val="15D28D"/>
                          </a:solidFill>
                        </a:rPr>
                        <a:t>10</a:t>
                      </a:r>
                    </a:p>
                  </a:txBody>
                  <a:tcPr/>
                </a:tc>
                <a:extLst>
                  <a:ext uri="{0D108BD9-81ED-4DB2-BD59-A6C34878D82A}">
                    <a16:rowId xmlns:a16="http://schemas.microsoft.com/office/drawing/2014/main" val="1396578501"/>
                  </a:ext>
                </a:extLst>
              </a:tr>
              <a:tr h="444787">
                <a:tc>
                  <a:txBody>
                    <a:bodyPr/>
                    <a:lstStyle/>
                    <a:p>
                      <a:r>
                        <a:rPr lang="en-US" dirty="0">
                          <a:solidFill>
                            <a:srgbClr val="50B9F3"/>
                          </a:solidFill>
                        </a:rPr>
                        <a:t>b3</a:t>
                      </a:r>
                    </a:p>
                  </a:txBody>
                  <a:tcPr/>
                </a:tc>
                <a:tc>
                  <a:txBody>
                    <a:bodyPr/>
                    <a:lstStyle/>
                    <a:p>
                      <a:r>
                        <a:rPr lang="en-US" dirty="0">
                          <a:solidFill>
                            <a:srgbClr val="50B9F3"/>
                          </a:solidFill>
                        </a:rPr>
                        <a:t>13</a:t>
                      </a:r>
                    </a:p>
                  </a:txBody>
                  <a:tcPr/>
                </a:tc>
                <a:extLst>
                  <a:ext uri="{0D108BD9-81ED-4DB2-BD59-A6C34878D82A}">
                    <a16:rowId xmlns:a16="http://schemas.microsoft.com/office/drawing/2014/main" val="2937850140"/>
                  </a:ext>
                </a:extLst>
              </a:tr>
              <a:tr h="444787">
                <a:tc>
                  <a:txBody>
                    <a:bodyPr/>
                    <a:lstStyle/>
                    <a:p>
                      <a:r>
                        <a:rPr lang="en-US" dirty="0"/>
                        <a:t>b4</a:t>
                      </a:r>
                    </a:p>
                  </a:txBody>
                  <a:tcPr/>
                </a:tc>
                <a:tc>
                  <a:txBody>
                    <a:bodyPr/>
                    <a:lstStyle/>
                    <a:p>
                      <a:r>
                        <a:rPr lang="en-US" dirty="0"/>
                        <a:t>17</a:t>
                      </a:r>
                    </a:p>
                  </a:txBody>
                  <a:tcPr/>
                </a:tc>
                <a:extLst>
                  <a:ext uri="{0D108BD9-81ED-4DB2-BD59-A6C34878D82A}">
                    <a16:rowId xmlns:a16="http://schemas.microsoft.com/office/drawing/2014/main" val="703191101"/>
                  </a:ext>
                </a:extLst>
              </a:tr>
              <a:tr h="444787">
                <a:tc>
                  <a:txBody>
                    <a:bodyPr/>
                    <a:lstStyle/>
                    <a:p>
                      <a:r>
                        <a:rPr lang="en-US" dirty="0">
                          <a:solidFill>
                            <a:srgbClr val="50B9F3"/>
                          </a:solidFill>
                        </a:rPr>
                        <a:t>e3</a:t>
                      </a:r>
                    </a:p>
                  </a:txBody>
                  <a:tcPr/>
                </a:tc>
                <a:tc>
                  <a:txBody>
                    <a:bodyPr/>
                    <a:lstStyle/>
                    <a:p>
                      <a:r>
                        <a:rPr lang="en-US" dirty="0">
                          <a:solidFill>
                            <a:srgbClr val="50B9F3"/>
                          </a:solidFill>
                        </a:rPr>
                        <a:t>19</a:t>
                      </a:r>
                    </a:p>
                  </a:txBody>
                  <a:tcPr/>
                </a:tc>
                <a:extLst>
                  <a:ext uri="{0D108BD9-81ED-4DB2-BD59-A6C34878D82A}">
                    <a16:rowId xmlns:a16="http://schemas.microsoft.com/office/drawing/2014/main" val="1347450388"/>
                  </a:ext>
                </a:extLst>
              </a:tr>
              <a:tr h="444787">
                <a:tc>
                  <a:txBody>
                    <a:bodyPr/>
                    <a:lstStyle/>
                    <a:p>
                      <a:r>
                        <a:rPr lang="en-US" dirty="0"/>
                        <a:t>e4</a:t>
                      </a:r>
                    </a:p>
                  </a:txBody>
                  <a:tcPr/>
                </a:tc>
                <a:tc>
                  <a:txBody>
                    <a:bodyPr/>
                    <a:lstStyle/>
                    <a:p>
                      <a:r>
                        <a:rPr lang="en-US" dirty="0"/>
                        <a:t>21</a:t>
                      </a:r>
                    </a:p>
                  </a:txBody>
                  <a:tcPr/>
                </a:tc>
                <a:extLst>
                  <a:ext uri="{0D108BD9-81ED-4DB2-BD59-A6C34878D82A}">
                    <a16:rowId xmlns:a16="http://schemas.microsoft.com/office/drawing/2014/main" val="3288920482"/>
                  </a:ext>
                </a:extLst>
              </a:tr>
              <a:tr h="444787">
                <a:tc>
                  <a:txBody>
                    <a:bodyPr/>
                    <a:lstStyle/>
                    <a:p>
                      <a:r>
                        <a:rPr lang="en-US" dirty="0">
                          <a:solidFill>
                            <a:srgbClr val="2452D0"/>
                          </a:solidFill>
                        </a:rPr>
                        <a:t>b5</a:t>
                      </a:r>
                    </a:p>
                  </a:txBody>
                  <a:tcPr/>
                </a:tc>
                <a:tc>
                  <a:txBody>
                    <a:bodyPr/>
                    <a:lstStyle/>
                    <a:p>
                      <a:r>
                        <a:rPr lang="en-US" dirty="0">
                          <a:solidFill>
                            <a:srgbClr val="2452D0"/>
                          </a:solidFill>
                        </a:rPr>
                        <a:t>25</a:t>
                      </a:r>
                    </a:p>
                  </a:txBody>
                  <a:tcPr/>
                </a:tc>
                <a:extLst>
                  <a:ext uri="{0D108BD9-81ED-4DB2-BD59-A6C34878D82A}">
                    <a16:rowId xmlns:a16="http://schemas.microsoft.com/office/drawing/2014/main" val="2306993789"/>
                  </a:ext>
                </a:extLst>
              </a:tr>
              <a:tr h="444787">
                <a:tc>
                  <a:txBody>
                    <a:bodyPr/>
                    <a:lstStyle/>
                    <a:p>
                      <a:r>
                        <a:rPr lang="en-US" dirty="0">
                          <a:solidFill>
                            <a:srgbClr val="2452D0"/>
                          </a:solidFill>
                        </a:rPr>
                        <a:t>e5</a:t>
                      </a:r>
                    </a:p>
                  </a:txBody>
                  <a:tcPr/>
                </a:tc>
                <a:tc>
                  <a:txBody>
                    <a:bodyPr/>
                    <a:lstStyle/>
                    <a:p>
                      <a:r>
                        <a:rPr lang="en-US" dirty="0">
                          <a:solidFill>
                            <a:srgbClr val="2452D0"/>
                          </a:solidFill>
                        </a:rPr>
                        <a:t>32</a:t>
                      </a:r>
                    </a:p>
                  </a:txBody>
                  <a:tcPr/>
                </a:tc>
                <a:extLst>
                  <a:ext uri="{0D108BD9-81ED-4DB2-BD59-A6C34878D82A}">
                    <a16:rowId xmlns:a16="http://schemas.microsoft.com/office/drawing/2014/main" val="2621845233"/>
                  </a:ext>
                </a:extLst>
              </a:tr>
            </a:tbl>
          </a:graphicData>
        </a:graphic>
      </p:graphicFrame>
    </p:spTree>
    <p:extLst>
      <p:ext uri="{BB962C8B-B14F-4D97-AF65-F5344CB8AC3E}">
        <p14:creationId xmlns:p14="http://schemas.microsoft.com/office/powerpoint/2010/main" val="3751808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96F28B-A662-1242-B43D-68DF863437A1}"/>
              </a:ext>
            </a:extLst>
          </p:cNvPr>
          <p:cNvPicPr>
            <a:picLocks noChangeAspect="1"/>
          </p:cNvPicPr>
          <p:nvPr/>
        </p:nvPicPr>
        <p:blipFill>
          <a:blip r:embed="rId3"/>
          <a:stretch>
            <a:fillRect/>
          </a:stretch>
        </p:blipFill>
        <p:spPr>
          <a:xfrm>
            <a:off x="137792" y="2565950"/>
            <a:ext cx="7396715" cy="380930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6F9030DC-D2B4-F54E-ABBE-15AD269C0D43}"/>
              </a:ext>
            </a:extLst>
          </p:cNvPr>
          <p:cNvSpPr txBox="1"/>
          <p:nvPr/>
        </p:nvSpPr>
        <p:spPr>
          <a:xfrm>
            <a:off x="276418" y="107577"/>
            <a:ext cx="7119464" cy="2062103"/>
          </a:xfrm>
          <a:prstGeom prst="rect">
            <a:avLst/>
          </a:prstGeom>
          <a:noFill/>
        </p:spPr>
        <p:txBody>
          <a:bodyPr wrap="square" rtlCol="0">
            <a:spAutoFit/>
          </a:bodyPr>
          <a:lstStyle/>
          <a:p>
            <a:r>
              <a:rPr lang="en-US" sz="3200" dirty="0"/>
              <a:t>Add all the b and e values to a list.</a:t>
            </a:r>
          </a:p>
          <a:p>
            <a:r>
              <a:rPr lang="en-US" sz="3200" dirty="0"/>
              <a:t>Sort it by coordinate.</a:t>
            </a:r>
          </a:p>
          <a:p>
            <a:r>
              <a:rPr lang="en-US" sz="3200" dirty="0"/>
              <a:t>Check the list for overlaps.</a:t>
            </a:r>
          </a:p>
          <a:p>
            <a:r>
              <a:rPr lang="en-US" sz="3200" dirty="0"/>
              <a:t>Some Axes may work better than others…</a:t>
            </a:r>
          </a:p>
        </p:txBody>
      </p:sp>
      <p:graphicFrame>
        <p:nvGraphicFramePr>
          <p:cNvPr id="6" name="Table 5">
            <a:extLst>
              <a:ext uri="{FF2B5EF4-FFF2-40B4-BE49-F238E27FC236}">
                <a16:creationId xmlns:a16="http://schemas.microsoft.com/office/drawing/2014/main" id="{8E7A3613-9919-FC47-8EF9-4A6815D07D98}"/>
              </a:ext>
            </a:extLst>
          </p:cNvPr>
          <p:cNvGraphicFramePr>
            <a:graphicFrameLocks noGrp="1"/>
          </p:cNvGraphicFramePr>
          <p:nvPr>
            <p:extLst>
              <p:ext uri="{D42A27DB-BD31-4B8C-83A1-F6EECF244321}">
                <p14:modId xmlns:p14="http://schemas.microsoft.com/office/powerpoint/2010/main" val="1365027304"/>
              </p:ext>
            </p:extLst>
          </p:nvPr>
        </p:nvGraphicFramePr>
        <p:xfrm>
          <a:off x="7865802" y="692350"/>
          <a:ext cx="1681606" cy="4892657"/>
        </p:xfrm>
        <a:graphic>
          <a:graphicData uri="http://schemas.openxmlformats.org/drawingml/2006/table">
            <a:tbl>
              <a:tblPr firstRow="1" bandRow="1">
                <a:tableStyleId>{5C22544A-7EE6-4342-B048-85BDC9FD1C3A}</a:tableStyleId>
              </a:tblPr>
              <a:tblGrid>
                <a:gridCol w="823230">
                  <a:extLst>
                    <a:ext uri="{9D8B030D-6E8A-4147-A177-3AD203B41FA5}">
                      <a16:colId xmlns:a16="http://schemas.microsoft.com/office/drawing/2014/main" val="243044112"/>
                    </a:ext>
                  </a:extLst>
                </a:gridCol>
                <a:gridCol w="858376">
                  <a:extLst>
                    <a:ext uri="{9D8B030D-6E8A-4147-A177-3AD203B41FA5}">
                      <a16:colId xmlns:a16="http://schemas.microsoft.com/office/drawing/2014/main" val="3821981165"/>
                    </a:ext>
                  </a:extLst>
                </a:gridCol>
              </a:tblGrid>
              <a:tr h="444787">
                <a:tc>
                  <a:txBody>
                    <a:bodyPr/>
                    <a:lstStyle/>
                    <a:p>
                      <a:r>
                        <a:rPr lang="en-US" dirty="0"/>
                        <a:t>point</a:t>
                      </a:r>
                    </a:p>
                  </a:txBody>
                  <a:tcPr/>
                </a:tc>
                <a:tc>
                  <a:txBody>
                    <a:bodyPr/>
                    <a:lstStyle/>
                    <a:p>
                      <a:r>
                        <a:rPr lang="en-US" dirty="0" err="1"/>
                        <a:t>coord</a:t>
                      </a:r>
                      <a:r>
                        <a:rPr lang="en-US" dirty="0"/>
                        <a:t>.</a:t>
                      </a:r>
                    </a:p>
                  </a:txBody>
                  <a:tcPr/>
                </a:tc>
                <a:extLst>
                  <a:ext uri="{0D108BD9-81ED-4DB2-BD59-A6C34878D82A}">
                    <a16:rowId xmlns:a16="http://schemas.microsoft.com/office/drawing/2014/main" val="2370226015"/>
                  </a:ext>
                </a:extLst>
              </a:tr>
              <a:tr h="444787">
                <a:tc>
                  <a:txBody>
                    <a:bodyPr/>
                    <a:lstStyle/>
                    <a:p>
                      <a:r>
                        <a:rPr lang="en-US" dirty="0">
                          <a:solidFill>
                            <a:srgbClr val="FF0000"/>
                          </a:solidFill>
                        </a:rPr>
                        <a:t>b1</a:t>
                      </a:r>
                    </a:p>
                  </a:txBody>
                  <a:tcPr/>
                </a:tc>
                <a:tc>
                  <a:txBody>
                    <a:bodyPr/>
                    <a:lstStyle/>
                    <a:p>
                      <a:r>
                        <a:rPr lang="en-US" dirty="0">
                          <a:solidFill>
                            <a:srgbClr val="FF0000"/>
                          </a:solidFill>
                        </a:rPr>
                        <a:t>2</a:t>
                      </a:r>
                    </a:p>
                  </a:txBody>
                  <a:tcPr/>
                </a:tc>
                <a:extLst>
                  <a:ext uri="{0D108BD9-81ED-4DB2-BD59-A6C34878D82A}">
                    <a16:rowId xmlns:a16="http://schemas.microsoft.com/office/drawing/2014/main" val="2688381666"/>
                  </a:ext>
                </a:extLst>
              </a:tr>
              <a:tr h="444787">
                <a:tc>
                  <a:txBody>
                    <a:bodyPr/>
                    <a:lstStyle/>
                    <a:p>
                      <a:r>
                        <a:rPr lang="en-US" dirty="0">
                          <a:solidFill>
                            <a:srgbClr val="FF0000"/>
                          </a:solidFill>
                        </a:rPr>
                        <a:t>b2</a:t>
                      </a:r>
                    </a:p>
                  </a:txBody>
                  <a:tcPr/>
                </a:tc>
                <a:tc>
                  <a:txBody>
                    <a:bodyPr/>
                    <a:lstStyle/>
                    <a:p>
                      <a:r>
                        <a:rPr lang="en-US" dirty="0">
                          <a:solidFill>
                            <a:srgbClr val="FF0000"/>
                          </a:solidFill>
                        </a:rPr>
                        <a:t>5</a:t>
                      </a:r>
                    </a:p>
                  </a:txBody>
                  <a:tcPr/>
                </a:tc>
                <a:extLst>
                  <a:ext uri="{0D108BD9-81ED-4DB2-BD59-A6C34878D82A}">
                    <a16:rowId xmlns:a16="http://schemas.microsoft.com/office/drawing/2014/main" val="1325853680"/>
                  </a:ext>
                </a:extLst>
              </a:tr>
              <a:tr h="444787">
                <a:tc>
                  <a:txBody>
                    <a:bodyPr/>
                    <a:lstStyle/>
                    <a:p>
                      <a:r>
                        <a:rPr lang="en-US" dirty="0">
                          <a:solidFill>
                            <a:srgbClr val="325CD2"/>
                          </a:solidFill>
                        </a:rPr>
                        <a:t>e1</a:t>
                      </a:r>
                    </a:p>
                  </a:txBody>
                  <a:tcPr/>
                </a:tc>
                <a:tc>
                  <a:txBody>
                    <a:bodyPr/>
                    <a:lstStyle/>
                    <a:p>
                      <a:r>
                        <a:rPr lang="en-US" dirty="0">
                          <a:solidFill>
                            <a:srgbClr val="325CD2"/>
                          </a:solidFill>
                        </a:rPr>
                        <a:t>6</a:t>
                      </a:r>
                    </a:p>
                  </a:txBody>
                  <a:tcPr/>
                </a:tc>
                <a:extLst>
                  <a:ext uri="{0D108BD9-81ED-4DB2-BD59-A6C34878D82A}">
                    <a16:rowId xmlns:a16="http://schemas.microsoft.com/office/drawing/2014/main" val="2015534929"/>
                  </a:ext>
                </a:extLst>
              </a:tr>
              <a:tr h="444787">
                <a:tc>
                  <a:txBody>
                    <a:bodyPr/>
                    <a:lstStyle/>
                    <a:p>
                      <a:r>
                        <a:rPr lang="en-US" dirty="0">
                          <a:solidFill>
                            <a:srgbClr val="15D28D"/>
                          </a:solidFill>
                        </a:rPr>
                        <a:t>e2</a:t>
                      </a:r>
                    </a:p>
                  </a:txBody>
                  <a:tcPr/>
                </a:tc>
                <a:tc>
                  <a:txBody>
                    <a:bodyPr/>
                    <a:lstStyle/>
                    <a:p>
                      <a:r>
                        <a:rPr lang="en-US" dirty="0">
                          <a:solidFill>
                            <a:srgbClr val="15D28D"/>
                          </a:solidFill>
                        </a:rPr>
                        <a:t>10</a:t>
                      </a:r>
                    </a:p>
                  </a:txBody>
                  <a:tcPr/>
                </a:tc>
                <a:extLst>
                  <a:ext uri="{0D108BD9-81ED-4DB2-BD59-A6C34878D82A}">
                    <a16:rowId xmlns:a16="http://schemas.microsoft.com/office/drawing/2014/main" val="1396578501"/>
                  </a:ext>
                </a:extLst>
              </a:tr>
              <a:tr h="444787">
                <a:tc>
                  <a:txBody>
                    <a:bodyPr/>
                    <a:lstStyle/>
                    <a:p>
                      <a:r>
                        <a:rPr lang="en-US" dirty="0">
                          <a:solidFill>
                            <a:srgbClr val="FF0000"/>
                          </a:solidFill>
                        </a:rPr>
                        <a:t>b3</a:t>
                      </a:r>
                    </a:p>
                  </a:txBody>
                  <a:tcPr/>
                </a:tc>
                <a:tc>
                  <a:txBody>
                    <a:bodyPr/>
                    <a:lstStyle/>
                    <a:p>
                      <a:r>
                        <a:rPr lang="en-US" dirty="0">
                          <a:solidFill>
                            <a:srgbClr val="FF0000"/>
                          </a:solidFill>
                        </a:rPr>
                        <a:t>13</a:t>
                      </a:r>
                    </a:p>
                  </a:txBody>
                  <a:tcPr/>
                </a:tc>
                <a:extLst>
                  <a:ext uri="{0D108BD9-81ED-4DB2-BD59-A6C34878D82A}">
                    <a16:rowId xmlns:a16="http://schemas.microsoft.com/office/drawing/2014/main" val="2937850140"/>
                  </a:ext>
                </a:extLst>
              </a:tr>
              <a:tr h="444787">
                <a:tc>
                  <a:txBody>
                    <a:bodyPr/>
                    <a:lstStyle/>
                    <a:p>
                      <a:r>
                        <a:rPr lang="en-US" dirty="0">
                          <a:solidFill>
                            <a:srgbClr val="FF0000"/>
                          </a:solidFill>
                        </a:rPr>
                        <a:t>b4</a:t>
                      </a:r>
                    </a:p>
                  </a:txBody>
                  <a:tcPr/>
                </a:tc>
                <a:tc>
                  <a:txBody>
                    <a:bodyPr/>
                    <a:lstStyle/>
                    <a:p>
                      <a:r>
                        <a:rPr lang="en-US" dirty="0">
                          <a:solidFill>
                            <a:srgbClr val="FF0000"/>
                          </a:solidFill>
                        </a:rPr>
                        <a:t>17</a:t>
                      </a:r>
                    </a:p>
                  </a:txBody>
                  <a:tcPr/>
                </a:tc>
                <a:extLst>
                  <a:ext uri="{0D108BD9-81ED-4DB2-BD59-A6C34878D82A}">
                    <a16:rowId xmlns:a16="http://schemas.microsoft.com/office/drawing/2014/main" val="703191101"/>
                  </a:ext>
                </a:extLst>
              </a:tr>
              <a:tr h="444787">
                <a:tc>
                  <a:txBody>
                    <a:bodyPr/>
                    <a:lstStyle/>
                    <a:p>
                      <a:r>
                        <a:rPr lang="en-US" dirty="0">
                          <a:solidFill>
                            <a:srgbClr val="50B9F3"/>
                          </a:solidFill>
                        </a:rPr>
                        <a:t>e3</a:t>
                      </a:r>
                    </a:p>
                  </a:txBody>
                  <a:tcPr/>
                </a:tc>
                <a:tc>
                  <a:txBody>
                    <a:bodyPr/>
                    <a:lstStyle/>
                    <a:p>
                      <a:r>
                        <a:rPr lang="en-US" dirty="0">
                          <a:solidFill>
                            <a:srgbClr val="50B9F3"/>
                          </a:solidFill>
                        </a:rPr>
                        <a:t>19</a:t>
                      </a:r>
                    </a:p>
                  </a:txBody>
                  <a:tcPr/>
                </a:tc>
                <a:extLst>
                  <a:ext uri="{0D108BD9-81ED-4DB2-BD59-A6C34878D82A}">
                    <a16:rowId xmlns:a16="http://schemas.microsoft.com/office/drawing/2014/main" val="1347450388"/>
                  </a:ext>
                </a:extLst>
              </a:tr>
              <a:tr h="444787">
                <a:tc>
                  <a:txBody>
                    <a:bodyPr/>
                    <a:lstStyle/>
                    <a:p>
                      <a:r>
                        <a:rPr lang="en-US" dirty="0"/>
                        <a:t>e4</a:t>
                      </a:r>
                    </a:p>
                  </a:txBody>
                  <a:tcPr/>
                </a:tc>
                <a:tc>
                  <a:txBody>
                    <a:bodyPr/>
                    <a:lstStyle/>
                    <a:p>
                      <a:r>
                        <a:rPr lang="en-US" dirty="0"/>
                        <a:t>21</a:t>
                      </a:r>
                    </a:p>
                  </a:txBody>
                  <a:tcPr/>
                </a:tc>
                <a:extLst>
                  <a:ext uri="{0D108BD9-81ED-4DB2-BD59-A6C34878D82A}">
                    <a16:rowId xmlns:a16="http://schemas.microsoft.com/office/drawing/2014/main" val="3288920482"/>
                  </a:ext>
                </a:extLst>
              </a:tr>
              <a:tr h="444787">
                <a:tc>
                  <a:txBody>
                    <a:bodyPr/>
                    <a:lstStyle/>
                    <a:p>
                      <a:r>
                        <a:rPr lang="en-US" dirty="0">
                          <a:solidFill>
                            <a:srgbClr val="2452D0"/>
                          </a:solidFill>
                        </a:rPr>
                        <a:t>b5</a:t>
                      </a:r>
                    </a:p>
                  </a:txBody>
                  <a:tcPr/>
                </a:tc>
                <a:tc>
                  <a:txBody>
                    <a:bodyPr/>
                    <a:lstStyle/>
                    <a:p>
                      <a:r>
                        <a:rPr lang="en-US" dirty="0">
                          <a:solidFill>
                            <a:srgbClr val="2452D0"/>
                          </a:solidFill>
                        </a:rPr>
                        <a:t>25</a:t>
                      </a:r>
                    </a:p>
                  </a:txBody>
                  <a:tcPr/>
                </a:tc>
                <a:extLst>
                  <a:ext uri="{0D108BD9-81ED-4DB2-BD59-A6C34878D82A}">
                    <a16:rowId xmlns:a16="http://schemas.microsoft.com/office/drawing/2014/main" val="2306993789"/>
                  </a:ext>
                </a:extLst>
              </a:tr>
              <a:tr h="444787">
                <a:tc>
                  <a:txBody>
                    <a:bodyPr/>
                    <a:lstStyle/>
                    <a:p>
                      <a:r>
                        <a:rPr lang="en-US" dirty="0">
                          <a:solidFill>
                            <a:srgbClr val="2452D0"/>
                          </a:solidFill>
                        </a:rPr>
                        <a:t>e5</a:t>
                      </a:r>
                    </a:p>
                  </a:txBody>
                  <a:tcPr/>
                </a:tc>
                <a:tc>
                  <a:txBody>
                    <a:bodyPr/>
                    <a:lstStyle/>
                    <a:p>
                      <a:r>
                        <a:rPr lang="en-US" dirty="0">
                          <a:solidFill>
                            <a:srgbClr val="2452D0"/>
                          </a:solidFill>
                        </a:rPr>
                        <a:t>32</a:t>
                      </a:r>
                    </a:p>
                  </a:txBody>
                  <a:tcPr/>
                </a:tc>
                <a:extLst>
                  <a:ext uri="{0D108BD9-81ED-4DB2-BD59-A6C34878D82A}">
                    <a16:rowId xmlns:a16="http://schemas.microsoft.com/office/drawing/2014/main" val="2621845233"/>
                  </a:ext>
                </a:extLst>
              </a:tr>
            </a:tbl>
          </a:graphicData>
        </a:graphic>
      </p:graphicFrame>
    </p:spTree>
    <p:extLst>
      <p:ext uri="{BB962C8B-B14F-4D97-AF65-F5344CB8AC3E}">
        <p14:creationId xmlns:p14="http://schemas.microsoft.com/office/powerpoint/2010/main" val="1469025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DAB7-7424-4D44-889D-EFD851BCB600}"/>
              </a:ext>
            </a:extLst>
          </p:cNvPr>
          <p:cNvSpPr>
            <a:spLocks noGrp="1"/>
          </p:cNvSpPr>
          <p:nvPr>
            <p:ph type="title"/>
          </p:nvPr>
        </p:nvSpPr>
        <p:spPr/>
        <p:txBody>
          <a:bodyPr/>
          <a:lstStyle/>
          <a:p>
            <a:r>
              <a:rPr lang="en-US" dirty="0"/>
              <a:t>Sort and Sweep improvements</a:t>
            </a:r>
          </a:p>
        </p:txBody>
      </p:sp>
      <p:sp>
        <p:nvSpPr>
          <p:cNvPr id="3" name="Content Placeholder 2">
            <a:extLst>
              <a:ext uri="{FF2B5EF4-FFF2-40B4-BE49-F238E27FC236}">
                <a16:creationId xmlns:a16="http://schemas.microsoft.com/office/drawing/2014/main" id="{3D91FA9D-CFE0-4740-A164-315AA3AC8C76}"/>
              </a:ext>
            </a:extLst>
          </p:cNvPr>
          <p:cNvSpPr>
            <a:spLocks noGrp="1"/>
          </p:cNvSpPr>
          <p:nvPr>
            <p:ph idx="1"/>
          </p:nvPr>
        </p:nvSpPr>
        <p:spPr/>
        <p:txBody>
          <a:bodyPr anchor="t"/>
          <a:lstStyle/>
          <a:p>
            <a:r>
              <a:rPr lang="en-US" dirty="0"/>
              <a:t>With proper sorting this could drastically reduce the number of pairwise comparisons</a:t>
            </a:r>
          </a:p>
          <a:p>
            <a:r>
              <a:rPr lang="en-US" dirty="0"/>
              <a:t>One implementation by Christer Ericson compares the coordinates per axis and picks the axis with the greatest variance, then </a:t>
            </a:r>
            <a:r>
              <a:rPr lang="en-US" dirty="0" err="1"/>
              <a:t>quicksorts</a:t>
            </a:r>
            <a:r>
              <a:rPr lang="en-US" dirty="0"/>
              <a:t> and compares the overlaps.</a:t>
            </a:r>
          </a:p>
        </p:txBody>
      </p:sp>
    </p:spTree>
    <p:extLst>
      <p:ext uri="{BB962C8B-B14F-4D97-AF65-F5344CB8AC3E}">
        <p14:creationId xmlns:p14="http://schemas.microsoft.com/office/powerpoint/2010/main" val="598477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1160-57FC-C84C-A186-F79255E08405}"/>
              </a:ext>
            </a:extLst>
          </p:cNvPr>
          <p:cNvSpPr>
            <a:spLocks noGrp="1"/>
          </p:cNvSpPr>
          <p:nvPr>
            <p:ph type="title"/>
          </p:nvPr>
        </p:nvSpPr>
        <p:spPr/>
        <p:txBody>
          <a:bodyPr/>
          <a:lstStyle/>
          <a:p>
            <a:r>
              <a:rPr lang="en-US" dirty="0"/>
              <a:t>Spatial Segmentation</a:t>
            </a:r>
          </a:p>
        </p:txBody>
      </p:sp>
      <p:sp>
        <p:nvSpPr>
          <p:cNvPr id="3" name="Content Placeholder 2">
            <a:extLst>
              <a:ext uri="{FF2B5EF4-FFF2-40B4-BE49-F238E27FC236}">
                <a16:creationId xmlns:a16="http://schemas.microsoft.com/office/drawing/2014/main" id="{18A08469-1A47-BD4B-81C5-716A3A5E6DFC}"/>
              </a:ext>
            </a:extLst>
          </p:cNvPr>
          <p:cNvSpPr>
            <a:spLocks noGrp="1"/>
          </p:cNvSpPr>
          <p:nvPr>
            <p:ph idx="1"/>
          </p:nvPr>
        </p:nvSpPr>
        <p:spPr/>
        <p:txBody>
          <a:bodyPr anchor="t"/>
          <a:lstStyle/>
          <a:p>
            <a:r>
              <a:rPr lang="en-US" dirty="0"/>
              <a:t>Another method for reducing the number of comparisons is known as a Dynamic  Bounding Volume Tree or </a:t>
            </a:r>
            <a:r>
              <a:rPr lang="en-US" dirty="0" err="1"/>
              <a:t>Dbvt</a:t>
            </a:r>
            <a:endParaRPr lang="en-US" dirty="0"/>
          </a:p>
          <a:p>
            <a:r>
              <a:rPr lang="en-US" dirty="0"/>
              <a:t>The basic idea is that each node of the tree is an AABB that contains all of its children</a:t>
            </a:r>
          </a:p>
        </p:txBody>
      </p:sp>
    </p:spTree>
    <p:extLst>
      <p:ext uri="{BB962C8B-B14F-4D97-AF65-F5344CB8AC3E}">
        <p14:creationId xmlns:p14="http://schemas.microsoft.com/office/powerpoint/2010/main" val="2299977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1160-57FC-C84C-A186-F79255E08405}"/>
              </a:ext>
            </a:extLst>
          </p:cNvPr>
          <p:cNvSpPr>
            <a:spLocks noGrp="1"/>
          </p:cNvSpPr>
          <p:nvPr>
            <p:ph type="title"/>
          </p:nvPr>
        </p:nvSpPr>
        <p:spPr>
          <a:xfrm>
            <a:off x="685801" y="89643"/>
            <a:ext cx="10131425" cy="523938"/>
          </a:xfrm>
        </p:spPr>
        <p:txBody>
          <a:bodyPr>
            <a:normAutofit fontScale="90000"/>
          </a:bodyPr>
          <a:lstStyle/>
          <a:p>
            <a:r>
              <a:rPr lang="en-US"/>
              <a:t>Spatial Segmentation</a:t>
            </a:r>
            <a:endParaRPr lang="en-US" dirty="0"/>
          </a:p>
        </p:txBody>
      </p:sp>
      <p:sp>
        <p:nvSpPr>
          <p:cNvPr id="3" name="Content Placeholder 2">
            <a:extLst>
              <a:ext uri="{FF2B5EF4-FFF2-40B4-BE49-F238E27FC236}">
                <a16:creationId xmlns:a16="http://schemas.microsoft.com/office/drawing/2014/main" id="{18A08469-1A47-BD4B-81C5-716A3A5E6DFC}"/>
              </a:ext>
            </a:extLst>
          </p:cNvPr>
          <p:cNvSpPr>
            <a:spLocks noGrp="1"/>
          </p:cNvSpPr>
          <p:nvPr>
            <p:ph idx="1"/>
          </p:nvPr>
        </p:nvSpPr>
        <p:spPr>
          <a:xfrm>
            <a:off x="685801" y="689781"/>
            <a:ext cx="10131425" cy="3649133"/>
          </a:xfrm>
        </p:spPr>
        <p:txBody>
          <a:bodyPr anchor="t"/>
          <a:lstStyle/>
          <a:p>
            <a:r>
              <a:rPr lang="en-US"/>
              <a:t>The basic idea is that each node of the tree is an AABB that contains all of its children</a:t>
            </a:r>
            <a:endParaRPr lang="en-US" dirty="0"/>
          </a:p>
        </p:txBody>
      </p:sp>
      <p:pic>
        <p:nvPicPr>
          <p:cNvPr id="4" name="Picture 3">
            <a:extLst>
              <a:ext uri="{FF2B5EF4-FFF2-40B4-BE49-F238E27FC236}">
                <a16:creationId xmlns:a16="http://schemas.microsoft.com/office/drawing/2014/main" id="{591ADBF4-11BB-E047-9A97-25EA6974A698}"/>
              </a:ext>
            </a:extLst>
          </p:cNvPr>
          <p:cNvPicPr>
            <a:picLocks noChangeAspect="1"/>
          </p:cNvPicPr>
          <p:nvPr/>
        </p:nvPicPr>
        <p:blipFill>
          <a:blip r:embed="rId2"/>
          <a:stretch>
            <a:fillRect/>
          </a:stretch>
        </p:blipFill>
        <p:spPr>
          <a:xfrm>
            <a:off x="359199" y="1491702"/>
            <a:ext cx="4778856" cy="2456695"/>
          </a:xfrm>
          <a:prstGeom prst="rect">
            <a:avLst/>
          </a:prstGeom>
        </p:spPr>
      </p:pic>
      <p:pic>
        <p:nvPicPr>
          <p:cNvPr id="5" name="Picture 4">
            <a:extLst>
              <a:ext uri="{FF2B5EF4-FFF2-40B4-BE49-F238E27FC236}">
                <a16:creationId xmlns:a16="http://schemas.microsoft.com/office/drawing/2014/main" id="{571466B8-3549-6C44-BD00-9E36FE5E2520}"/>
              </a:ext>
            </a:extLst>
          </p:cNvPr>
          <p:cNvPicPr>
            <a:picLocks noChangeAspect="1"/>
          </p:cNvPicPr>
          <p:nvPr/>
        </p:nvPicPr>
        <p:blipFill>
          <a:blip r:embed="rId3"/>
          <a:stretch>
            <a:fillRect/>
          </a:stretch>
        </p:blipFill>
        <p:spPr>
          <a:xfrm>
            <a:off x="4844587" y="3036698"/>
            <a:ext cx="6988214" cy="2994949"/>
          </a:xfrm>
          <a:prstGeom prst="rect">
            <a:avLst/>
          </a:prstGeom>
        </p:spPr>
      </p:pic>
    </p:spTree>
    <p:extLst>
      <p:ext uri="{BB962C8B-B14F-4D97-AF65-F5344CB8AC3E}">
        <p14:creationId xmlns:p14="http://schemas.microsoft.com/office/powerpoint/2010/main" val="422550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7F1A-14EA-E24F-943A-C94ED28ADAA2}"/>
              </a:ext>
            </a:extLst>
          </p:cNvPr>
          <p:cNvSpPr>
            <a:spLocks noGrp="1"/>
          </p:cNvSpPr>
          <p:nvPr>
            <p:ph type="title"/>
          </p:nvPr>
        </p:nvSpPr>
        <p:spPr/>
        <p:txBody>
          <a:bodyPr/>
          <a:lstStyle/>
          <a:p>
            <a:r>
              <a:rPr lang="en-US" dirty="0"/>
              <a:t>Broad and Narrow</a:t>
            </a:r>
          </a:p>
        </p:txBody>
      </p:sp>
      <p:sp>
        <p:nvSpPr>
          <p:cNvPr id="3" name="Content Placeholder 2">
            <a:extLst>
              <a:ext uri="{FF2B5EF4-FFF2-40B4-BE49-F238E27FC236}">
                <a16:creationId xmlns:a16="http://schemas.microsoft.com/office/drawing/2014/main" id="{B7E244B5-CB53-F341-A371-B6B96A88B562}"/>
              </a:ext>
            </a:extLst>
          </p:cNvPr>
          <p:cNvSpPr>
            <a:spLocks noGrp="1"/>
          </p:cNvSpPr>
          <p:nvPr>
            <p:ph idx="1"/>
          </p:nvPr>
        </p:nvSpPr>
        <p:spPr/>
        <p:txBody>
          <a:bodyPr/>
          <a:lstStyle/>
          <a:p>
            <a:r>
              <a:rPr lang="en-US" dirty="0"/>
              <a:t>In essence what we have been talking about are broad ways to check collision.</a:t>
            </a:r>
          </a:p>
          <a:p>
            <a:pPr lvl="1"/>
            <a:r>
              <a:rPr lang="en-US" dirty="0"/>
              <a:t>Essentially determining if there has been a collision. This is known as the </a:t>
            </a:r>
            <a:r>
              <a:rPr lang="en-US" b="1" dirty="0">
                <a:solidFill>
                  <a:srgbClr val="FF0000"/>
                </a:solidFill>
              </a:rPr>
              <a:t>Broad Phase</a:t>
            </a:r>
          </a:p>
          <a:p>
            <a:r>
              <a:rPr lang="en-US" dirty="0"/>
              <a:t>The next step is to refine the collision. </a:t>
            </a:r>
          </a:p>
          <a:p>
            <a:pPr lvl="1"/>
            <a:r>
              <a:rPr lang="en-US" dirty="0"/>
              <a:t>This is known as the </a:t>
            </a:r>
            <a:r>
              <a:rPr lang="en-US" b="1" dirty="0">
                <a:solidFill>
                  <a:srgbClr val="FF0000"/>
                </a:solidFill>
              </a:rPr>
              <a:t>Narrow Phase</a:t>
            </a:r>
          </a:p>
          <a:p>
            <a:endParaRPr lang="en-US" dirty="0"/>
          </a:p>
        </p:txBody>
      </p:sp>
    </p:spTree>
    <p:extLst>
      <p:ext uri="{BB962C8B-B14F-4D97-AF65-F5344CB8AC3E}">
        <p14:creationId xmlns:p14="http://schemas.microsoft.com/office/powerpoint/2010/main" val="48317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07101-B551-C948-B4E3-15780ACA899F}"/>
              </a:ext>
            </a:extLst>
          </p:cNvPr>
          <p:cNvSpPr>
            <a:spLocks noGrp="1"/>
          </p:cNvSpPr>
          <p:nvPr>
            <p:ph type="title"/>
          </p:nvPr>
        </p:nvSpPr>
        <p:spPr/>
        <p:txBody>
          <a:bodyPr/>
          <a:lstStyle/>
          <a:p>
            <a:r>
              <a:rPr lang="en-US" dirty="0"/>
              <a:t>Broad to Narrow </a:t>
            </a:r>
          </a:p>
        </p:txBody>
      </p:sp>
      <p:sp>
        <p:nvSpPr>
          <p:cNvPr id="3" name="Content Placeholder 2">
            <a:extLst>
              <a:ext uri="{FF2B5EF4-FFF2-40B4-BE49-F238E27FC236}">
                <a16:creationId xmlns:a16="http://schemas.microsoft.com/office/drawing/2014/main" id="{57B3BE7A-FB94-2449-B83C-4035CF80E031}"/>
              </a:ext>
            </a:extLst>
          </p:cNvPr>
          <p:cNvSpPr>
            <a:spLocks noGrp="1"/>
          </p:cNvSpPr>
          <p:nvPr>
            <p:ph idx="1"/>
          </p:nvPr>
        </p:nvSpPr>
        <p:spPr/>
        <p:txBody>
          <a:bodyPr/>
          <a:lstStyle/>
          <a:p>
            <a:r>
              <a:rPr lang="en-US" dirty="0"/>
              <a:t>Once we have determined that some shapes MIGHT (or probably will) collide we have to determine if they actually do and what happens next.</a:t>
            </a:r>
          </a:p>
          <a:p>
            <a:r>
              <a:rPr lang="en-US" dirty="0"/>
              <a:t>Unfortunately for our calculations not everything is either a perfect sphere or square. It isn't even convex. </a:t>
            </a:r>
          </a:p>
        </p:txBody>
      </p:sp>
    </p:spTree>
    <p:extLst>
      <p:ext uri="{BB962C8B-B14F-4D97-AF65-F5344CB8AC3E}">
        <p14:creationId xmlns:p14="http://schemas.microsoft.com/office/powerpoint/2010/main" val="3638750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CE22A-202A-6E47-AFA0-91AD9853640D}"/>
              </a:ext>
            </a:extLst>
          </p:cNvPr>
          <p:cNvSpPr>
            <a:spLocks noGrp="1"/>
          </p:cNvSpPr>
          <p:nvPr>
            <p:ph type="title"/>
          </p:nvPr>
        </p:nvSpPr>
        <p:spPr>
          <a:xfrm>
            <a:off x="685801" y="340656"/>
            <a:ext cx="10131425" cy="532902"/>
          </a:xfrm>
        </p:spPr>
        <p:txBody>
          <a:bodyPr>
            <a:normAutofit fontScale="90000"/>
          </a:bodyPr>
          <a:lstStyle/>
          <a:p>
            <a:r>
              <a:rPr lang="en-US" dirty="0"/>
              <a:t>Convex vs Concave </a:t>
            </a:r>
          </a:p>
        </p:txBody>
      </p:sp>
      <p:sp>
        <p:nvSpPr>
          <p:cNvPr id="3" name="Content Placeholder 2">
            <a:extLst>
              <a:ext uri="{FF2B5EF4-FFF2-40B4-BE49-F238E27FC236}">
                <a16:creationId xmlns:a16="http://schemas.microsoft.com/office/drawing/2014/main" id="{B0D517E0-7D28-9E40-A581-32E195A8E6B7}"/>
              </a:ext>
            </a:extLst>
          </p:cNvPr>
          <p:cNvSpPr>
            <a:spLocks noGrp="1"/>
          </p:cNvSpPr>
          <p:nvPr>
            <p:ph idx="1"/>
          </p:nvPr>
        </p:nvSpPr>
        <p:spPr>
          <a:xfrm>
            <a:off x="685801" y="949758"/>
            <a:ext cx="10131425" cy="3649133"/>
          </a:xfrm>
        </p:spPr>
        <p:txBody>
          <a:bodyPr/>
          <a:lstStyle/>
          <a:p>
            <a:r>
              <a:rPr lang="en-US" dirty="0"/>
              <a:t>Convex shapes are nice because from any one point to any other within the shape is a straight line.</a:t>
            </a:r>
          </a:p>
          <a:p>
            <a:pPr lvl="1"/>
            <a:r>
              <a:rPr lang="en-US" dirty="0"/>
              <a:t>Concave shapes suck because that isn't true.</a:t>
            </a:r>
          </a:p>
          <a:p>
            <a:r>
              <a:rPr lang="en-US" dirty="0"/>
              <a:t>Our solution is to wrap concave shapes in a hull. A convex hull.</a:t>
            </a:r>
          </a:p>
          <a:p>
            <a:pPr lvl="1"/>
            <a:r>
              <a:rPr lang="en-US" dirty="0"/>
              <a:t>This is essentially like putting a nail in each vertex and wrapping string around it</a:t>
            </a:r>
          </a:p>
          <a:p>
            <a:r>
              <a:rPr lang="en-US" dirty="0"/>
              <a:t>A good algorithm for this is one based on quicksort… it is named </a:t>
            </a:r>
            <a:r>
              <a:rPr lang="en-US" dirty="0" err="1"/>
              <a:t>quickhull</a:t>
            </a:r>
            <a:r>
              <a:rPr lang="en-US" dirty="0"/>
              <a:t>.</a:t>
            </a:r>
          </a:p>
        </p:txBody>
      </p:sp>
      <p:pic>
        <p:nvPicPr>
          <p:cNvPr id="4" name="Picture 3">
            <a:extLst>
              <a:ext uri="{FF2B5EF4-FFF2-40B4-BE49-F238E27FC236}">
                <a16:creationId xmlns:a16="http://schemas.microsoft.com/office/drawing/2014/main" id="{EA4EC292-F3FC-3249-B038-A86E8EB3CE7A}"/>
              </a:ext>
            </a:extLst>
          </p:cNvPr>
          <p:cNvPicPr>
            <a:picLocks noChangeAspect="1"/>
          </p:cNvPicPr>
          <p:nvPr/>
        </p:nvPicPr>
        <p:blipFill>
          <a:blip r:embed="rId2"/>
          <a:stretch>
            <a:fillRect/>
          </a:stretch>
        </p:blipFill>
        <p:spPr>
          <a:xfrm>
            <a:off x="0" y="4122624"/>
            <a:ext cx="5220182" cy="2735375"/>
          </a:xfrm>
          <a:prstGeom prst="rect">
            <a:avLst/>
          </a:prstGeom>
        </p:spPr>
      </p:pic>
      <p:pic>
        <p:nvPicPr>
          <p:cNvPr id="5" name="Picture 4">
            <a:extLst>
              <a:ext uri="{FF2B5EF4-FFF2-40B4-BE49-F238E27FC236}">
                <a16:creationId xmlns:a16="http://schemas.microsoft.com/office/drawing/2014/main" id="{751B2C73-0313-D545-B904-41258B33B91E}"/>
              </a:ext>
            </a:extLst>
          </p:cNvPr>
          <p:cNvPicPr>
            <a:picLocks noChangeAspect="1"/>
          </p:cNvPicPr>
          <p:nvPr/>
        </p:nvPicPr>
        <p:blipFill>
          <a:blip r:embed="rId3"/>
          <a:stretch>
            <a:fillRect/>
          </a:stretch>
        </p:blipFill>
        <p:spPr>
          <a:xfrm>
            <a:off x="8623138" y="3935085"/>
            <a:ext cx="3568861" cy="2922913"/>
          </a:xfrm>
          <a:prstGeom prst="rect">
            <a:avLst/>
          </a:prstGeom>
        </p:spPr>
      </p:pic>
      <p:sp>
        <p:nvSpPr>
          <p:cNvPr id="6" name="TextBox 5">
            <a:extLst>
              <a:ext uri="{FF2B5EF4-FFF2-40B4-BE49-F238E27FC236}">
                <a16:creationId xmlns:a16="http://schemas.microsoft.com/office/drawing/2014/main" id="{C0C5937F-C0D1-C647-8F1D-2AAA1A1F4BAA}"/>
              </a:ext>
            </a:extLst>
          </p:cNvPr>
          <p:cNvSpPr txBox="1"/>
          <p:nvPr/>
        </p:nvSpPr>
        <p:spPr>
          <a:xfrm>
            <a:off x="8623139" y="3565753"/>
            <a:ext cx="3568861" cy="369332"/>
          </a:xfrm>
          <a:prstGeom prst="rect">
            <a:avLst/>
          </a:prstGeom>
          <a:noFill/>
        </p:spPr>
        <p:txBody>
          <a:bodyPr wrap="square" rtlCol="0">
            <a:spAutoFit/>
          </a:bodyPr>
          <a:lstStyle/>
          <a:p>
            <a:pPr algn="ctr"/>
            <a:r>
              <a:rPr lang="en-US" dirty="0"/>
              <a:t>Concave hull</a:t>
            </a:r>
          </a:p>
        </p:txBody>
      </p:sp>
    </p:spTree>
    <p:extLst>
      <p:ext uri="{BB962C8B-B14F-4D97-AF65-F5344CB8AC3E}">
        <p14:creationId xmlns:p14="http://schemas.microsoft.com/office/powerpoint/2010/main" val="624907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E20EA-A604-D241-A0B4-A4EF307BEB3B}"/>
              </a:ext>
            </a:extLst>
          </p:cNvPr>
          <p:cNvSpPr>
            <a:spLocks noGrp="1"/>
          </p:cNvSpPr>
          <p:nvPr>
            <p:ph type="title"/>
          </p:nvPr>
        </p:nvSpPr>
        <p:spPr>
          <a:xfrm>
            <a:off x="825909" y="808055"/>
            <a:ext cx="3979205" cy="1453363"/>
          </a:xfrm>
        </p:spPr>
        <p:txBody>
          <a:bodyPr>
            <a:normAutofit/>
          </a:bodyPr>
          <a:lstStyle/>
          <a:p>
            <a:r>
              <a:rPr lang="en-US" dirty="0"/>
              <a:t>Time complexity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C5880FF-44BE-F143-915A-C74304020F70}"/>
                  </a:ext>
                </a:extLst>
              </p:cNvPr>
              <p:cNvSpPr>
                <a:spLocks noGrp="1"/>
              </p:cNvSpPr>
              <p:nvPr>
                <p:ph idx="1"/>
              </p:nvPr>
            </p:nvSpPr>
            <p:spPr>
              <a:xfrm>
                <a:off x="802178" y="2261420"/>
                <a:ext cx="4002936" cy="3637935"/>
              </a:xfrm>
            </p:spPr>
            <p:txBody>
              <a:bodyPr>
                <a:normAutofit/>
              </a:bodyPr>
              <a:lstStyle/>
              <a:p>
                <a:pPr>
                  <a:lnSpc>
                    <a:spcPct val="90000"/>
                  </a:lnSpc>
                </a:pPr>
                <a:r>
                  <a:rPr lang="en-US" dirty="0"/>
                  <a:t>First of all if there are </a:t>
                </a:r>
                <a14:m>
                  <m:oMath xmlns:m="http://schemas.openxmlformats.org/officeDocument/2006/math">
                    <m:r>
                      <a:rPr lang="en-US" i="1">
                        <a:latin typeface="Cambria Math" panose="02040503050406030204" pitchFamily="18" charset="0"/>
                      </a:rPr>
                      <m:t>𝑛</m:t>
                    </m:r>
                  </m:oMath>
                </a14:m>
                <a:r>
                  <a:rPr lang="en-US" dirty="0"/>
                  <a:t> bodies in our simulation our time complexity becomes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a14:m>
                <a:r>
                  <a:rPr lang="en-US" dirty="0"/>
                  <a:t>) for pairwise comparison. </a:t>
                </a:r>
              </a:p>
              <a:p>
                <a:pPr>
                  <a:lnSpc>
                    <a:spcPct val="90000"/>
                  </a:lnSpc>
                </a:pPr>
                <a:r>
                  <a:rPr lang="en-US" dirty="0"/>
                  <a:t>This means we want to minimize the amount of "did this hit that's" that we calculate. </a:t>
                </a:r>
              </a:p>
              <a:p>
                <a:pPr>
                  <a:lnSpc>
                    <a:spcPct val="90000"/>
                  </a:lnSpc>
                </a:pPr>
                <a:r>
                  <a:rPr lang="en-US" dirty="0"/>
                  <a:t>Our first step is a broad view</a:t>
                </a:r>
              </a:p>
            </p:txBody>
          </p:sp>
        </mc:Choice>
        <mc:Fallback>
          <p:sp>
            <p:nvSpPr>
              <p:cNvPr id="3" name="Content Placeholder 2">
                <a:extLst>
                  <a:ext uri="{FF2B5EF4-FFF2-40B4-BE49-F238E27FC236}">
                    <a16:creationId xmlns:a16="http://schemas.microsoft.com/office/drawing/2014/main" id="{1C5880FF-44BE-F143-915A-C74304020F70}"/>
                  </a:ext>
                </a:extLst>
              </p:cNvPr>
              <p:cNvSpPr>
                <a:spLocks noGrp="1" noRot="1" noChangeAspect="1" noMove="1" noResize="1" noEditPoints="1" noAdjustHandles="1" noChangeArrowheads="1" noChangeShapeType="1" noTextEdit="1"/>
              </p:cNvSpPr>
              <p:nvPr>
                <p:ph idx="1"/>
              </p:nvPr>
            </p:nvSpPr>
            <p:spPr>
              <a:xfrm>
                <a:off x="802178" y="2261420"/>
                <a:ext cx="4002936" cy="3637935"/>
              </a:xfrm>
              <a:blipFill>
                <a:blip r:embed="rId3"/>
                <a:stretch>
                  <a:fillRect l="-2215" t="-2091" r="-2532" b="-383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95C4736-ABCC-5043-B8C5-56F353B157E2}"/>
              </a:ext>
            </a:extLst>
          </p:cNvPr>
          <p:cNvPicPr>
            <a:picLocks noChangeAspect="1"/>
          </p:cNvPicPr>
          <p:nvPr/>
        </p:nvPicPr>
        <p:blipFill>
          <a:blip r:embed="rId4"/>
          <a:stretch>
            <a:fillRect/>
          </a:stretch>
        </p:blipFill>
        <p:spPr>
          <a:xfrm>
            <a:off x="5289752" y="1633499"/>
            <a:ext cx="6095593" cy="342877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77812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47417-D1D3-2646-9273-025A4DE5C0DF}"/>
              </a:ext>
            </a:extLst>
          </p:cNvPr>
          <p:cNvSpPr>
            <a:spLocks noGrp="1"/>
          </p:cNvSpPr>
          <p:nvPr>
            <p:ph type="title"/>
          </p:nvPr>
        </p:nvSpPr>
        <p:spPr>
          <a:xfrm>
            <a:off x="318248" y="89647"/>
            <a:ext cx="2066364" cy="457200"/>
          </a:xfrm>
        </p:spPr>
        <p:txBody>
          <a:bodyPr>
            <a:normAutofit fontScale="90000"/>
          </a:bodyPr>
          <a:lstStyle/>
          <a:p>
            <a:r>
              <a:rPr lang="en-US" dirty="0" err="1">
                <a:hlinkClick r:id="rId2"/>
              </a:rPr>
              <a:t>Quickhull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2F3687-13DF-0D41-A6E1-1DF709761D0E}"/>
                  </a:ext>
                </a:extLst>
              </p:cNvPr>
              <p:cNvSpPr>
                <a:spLocks noGrp="1"/>
              </p:cNvSpPr>
              <p:nvPr>
                <p:ph idx="1"/>
              </p:nvPr>
            </p:nvSpPr>
            <p:spPr>
              <a:xfrm>
                <a:off x="318247" y="601274"/>
                <a:ext cx="7274859" cy="5808491"/>
              </a:xfrm>
            </p:spPr>
            <p:txBody>
              <a:bodyPr>
                <a:normAutofit lnSpcReduction="10000"/>
              </a:bodyPr>
              <a:lstStyle/>
              <a:p>
                <a:r>
                  <a:rPr lang="en-US" dirty="0"/>
                  <a:t>At time complexity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r>
                          <a:rPr lang="en-US" b="0" i="1" smtClean="0">
                            <a:latin typeface="Cambria Math" panose="02040503050406030204" pitchFamily="18" charset="0"/>
                          </a:rPr>
                          <m:t>)</m:t>
                        </m:r>
                      </m:e>
                    </m:func>
                  </m:oMath>
                </a14:m>
                <a:r>
                  <a:rPr lang="en-US" dirty="0"/>
                  <a:t> quick hull is pretty quick. The steps are:</a:t>
                </a:r>
              </a:p>
              <a:p>
                <a:pPr marL="457200" indent="-457200">
                  <a:buFont typeface="+mj-lt"/>
                  <a:buAutoNum type="arabicPeriod"/>
                </a:pPr>
                <a:r>
                  <a:rPr lang="en-US" dirty="0"/>
                  <a:t>Find the points with min and max x coordinates, </a:t>
                </a:r>
                <a:br>
                  <a:rPr lang="en-US" dirty="0"/>
                </a:br>
                <a:r>
                  <a:rPr lang="en-US" dirty="0"/>
                  <a:t>these will always be part of the convex hull.</a:t>
                </a:r>
              </a:p>
              <a:p>
                <a:pPr marL="457200" indent="-457200">
                  <a:buFont typeface="+mj-lt"/>
                  <a:buAutoNum type="arabicPeriod"/>
                </a:pPr>
                <a:r>
                  <a:rPr lang="en-US" dirty="0"/>
                  <a:t>Draw a line formed by the two points to divide the set in two subsets of points</a:t>
                </a:r>
              </a:p>
              <a:p>
                <a:pPr marL="457200" indent="-457200">
                  <a:buFont typeface="+mj-lt"/>
                  <a:buAutoNum type="arabicPeriod"/>
                </a:pPr>
                <a:r>
                  <a:rPr lang="en-US" dirty="0"/>
                  <a:t>Determine the point, on one side of the line, with the maximum distance from the line. The two points found before along with this one form a triangle.</a:t>
                </a:r>
              </a:p>
              <a:p>
                <a:pPr marL="457200" indent="-457200">
                  <a:buFont typeface="+mj-lt"/>
                  <a:buAutoNum type="arabicPeriod"/>
                </a:pPr>
                <a:r>
                  <a:rPr lang="en-US" dirty="0"/>
                  <a:t>The points inside the triangle cannot be part of the convex hull and are ignored in the next steps.</a:t>
                </a:r>
              </a:p>
              <a:p>
                <a:pPr marL="457200" indent="-457200">
                  <a:buFont typeface="+mj-lt"/>
                  <a:buAutoNum type="arabicPeriod"/>
                </a:pPr>
                <a:r>
                  <a:rPr lang="en-US" dirty="0"/>
                  <a:t>Repeat the previous two steps on the two new lines formed by the triangle.</a:t>
                </a:r>
              </a:p>
              <a:p>
                <a:pPr marL="457200" indent="-457200">
                  <a:buFont typeface="+mj-lt"/>
                  <a:buAutoNum type="arabicPeriod"/>
                </a:pPr>
                <a:r>
                  <a:rPr lang="en-US" dirty="0" err="1"/>
                  <a:t>Recurse</a:t>
                </a:r>
                <a:r>
                  <a:rPr lang="en-US" dirty="0"/>
                  <a:t> until no points are left</a:t>
                </a:r>
              </a:p>
            </p:txBody>
          </p:sp>
        </mc:Choice>
        <mc:Fallback xmlns="">
          <p:sp>
            <p:nvSpPr>
              <p:cNvPr id="3" name="Content Placeholder 2">
                <a:extLst>
                  <a:ext uri="{FF2B5EF4-FFF2-40B4-BE49-F238E27FC236}">
                    <a16:creationId xmlns:a16="http://schemas.microsoft.com/office/drawing/2014/main" id="{392F3687-13DF-0D41-A6E1-1DF709761D0E}"/>
                  </a:ext>
                </a:extLst>
              </p:cNvPr>
              <p:cNvSpPr>
                <a:spLocks noGrp="1" noRot="1" noChangeAspect="1" noMove="1" noResize="1" noEditPoints="1" noAdjustHandles="1" noChangeArrowheads="1" noChangeShapeType="1" noTextEdit="1"/>
              </p:cNvSpPr>
              <p:nvPr>
                <p:ph idx="1"/>
              </p:nvPr>
            </p:nvSpPr>
            <p:spPr>
              <a:xfrm>
                <a:off x="318247" y="601274"/>
                <a:ext cx="7274859" cy="5808491"/>
              </a:xfrm>
              <a:blipFill>
                <a:blip r:embed="rId3"/>
                <a:stretch>
                  <a:fillRect l="-1220" t="-1089" r="-174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4D16AD6-75CF-394F-A05F-6C4B3FA57E9F}"/>
              </a:ext>
            </a:extLst>
          </p:cNvPr>
          <p:cNvSpPr txBox="1"/>
          <p:nvPr/>
        </p:nvSpPr>
        <p:spPr>
          <a:xfrm>
            <a:off x="8166847" y="2761129"/>
            <a:ext cx="184731" cy="369332"/>
          </a:xfrm>
          <a:prstGeom prst="rect">
            <a:avLst/>
          </a:prstGeom>
          <a:noFill/>
        </p:spPr>
        <p:txBody>
          <a:bodyPr wrap="none" rtlCol="0">
            <a:spAutoFit/>
          </a:bodyPr>
          <a:lstStyle/>
          <a:p>
            <a:endParaRPr lang="en-US" dirty="0"/>
          </a:p>
        </p:txBody>
      </p:sp>
      <p:pic>
        <p:nvPicPr>
          <p:cNvPr id="8" name="Picture 7" descr="A close up of text on a white background&#13;&#10;&#13;&#10;Description automatically generated">
            <a:extLst>
              <a:ext uri="{FF2B5EF4-FFF2-40B4-BE49-F238E27FC236}">
                <a16:creationId xmlns:a16="http://schemas.microsoft.com/office/drawing/2014/main" id="{B6FE4082-F971-1849-BBAA-E8DA2C400882}"/>
              </a:ext>
            </a:extLst>
          </p:cNvPr>
          <p:cNvPicPr>
            <a:picLocks noChangeAspect="1"/>
          </p:cNvPicPr>
          <p:nvPr/>
        </p:nvPicPr>
        <p:blipFill>
          <a:blip r:embed="rId4"/>
          <a:stretch>
            <a:fillRect/>
          </a:stretch>
        </p:blipFill>
        <p:spPr>
          <a:xfrm>
            <a:off x="7817224" y="465559"/>
            <a:ext cx="4205657" cy="4205657"/>
          </a:xfrm>
          <a:prstGeom prst="rect">
            <a:avLst/>
          </a:prstGeom>
        </p:spPr>
      </p:pic>
    </p:spTree>
    <p:extLst>
      <p:ext uri="{BB962C8B-B14F-4D97-AF65-F5344CB8AC3E}">
        <p14:creationId xmlns:p14="http://schemas.microsoft.com/office/powerpoint/2010/main" val="124865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22C5A-2911-F04B-AA93-EA9FB26E7190}"/>
              </a:ext>
            </a:extLst>
          </p:cNvPr>
          <p:cNvSpPr>
            <a:spLocks noGrp="1"/>
          </p:cNvSpPr>
          <p:nvPr>
            <p:ph type="title"/>
          </p:nvPr>
        </p:nvSpPr>
        <p:spPr/>
        <p:txBody>
          <a:bodyPr/>
          <a:lstStyle/>
          <a:p>
            <a:r>
              <a:rPr lang="en-US" dirty="0"/>
              <a:t>The hull truth and nothing but hull truth.</a:t>
            </a:r>
          </a:p>
        </p:txBody>
      </p:sp>
      <p:sp>
        <p:nvSpPr>
          <p:cNvPr id="3" name="Content Placeholder 2">
            <a:extLst>
              <a:ext uri="{FF2B5EF4-FFF2-40B4-BE49-F238E27FC236}">
                <a16:creationId xmlns:a16="http://schemas.microsoft.com/office/drawing/2014/main" id="{FF3CE565-6AD3-1446-9A58-AB55608ABF2C}"/>
              </a:ext>
            </a:extLst>
          </p:cNvPr>
          <p:cNvSpPr>
            <a:spLocks noGrp="1"/>
          </p:cNvSpPr>
          <p:nvPr>
            <p:ph idx="1"/>
          </p:nvPr>
        </p:nvSpPr>
        <p:spPr/>
        <p:txBody>
          <a:bodyPr/>
          <a:lstStyle/>
          <a:p>
            <a:r>
              <a:rPr lang="en-US" dirty="0"/>
              <a:t>The problem with a convex hull is that we lose detail.  This leads to 'ghost collisions'</a:t>
            </a:r>
          </a:p>
          <a:p>
            <a:pPr lvl="1"/>
            <a:r>
              <a:rPr lang="en-US" dirty="0"/>
              <a:t>If we convex hull a bowl then fruit will appear to float on top of it.</a:t>
            </a:r>
          </a:p>
          <a:p>
            <a:r>
              <a:rPr lang="en-US" dirty="0"/>
              <a:t>One solution is to decompose our mesh into so called 'near convex' shapes.</a:t>
            </a:r>
          </a:p>
          <a:p>
            <a:r>
              <a:rPr lang="en-US" dirty="0"/>
              <a:t>The collisions will then be 'near enough'</a:t>
            </a:r>
          </a:p>
          <a:p>
            <a:r>
              <a:rPr lang="en-US" dirty="0"/>
              <a:t>One algorithm to do this is the V-HACD library </a:t>
            </a:r>
          </a:p>
        </p:txBody>
      </p:sp>
    </p:spTree>
    <p:extLst>
      <p:ext uri="{BB962C8B-B14F-4D97-AF65-F5344CB8AC3E}">
        <p14:creationId xmlns:p14="http://schemas.microsoft.com/office/powerpoint/2010/main" val="163163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4C74-AD53-B242-BD21-B609C0610F99}"/>
              </a:ext>
            </a:extLst>
          </p:cNvPr>
          <p:cNvSpPr>
            <a:spLocks noGrp="1"/>
          </p:cNvSpPr>
          <p:nvPr>
            <p:ph type="title"/>
          </p:nvPr>
        </p:nvSpPr>
        <p:spPr>
          <a:xfrm>
            <a:off x="685801" y="0"/>
            <a:ext cx="10131425" cy="571018"/>
          </a:xfrm>
        </p:spPr>
        <p:txBody>
          <a:bodyPr>
            <a:normAutofit fontScale="90000"/>
          </a:bodyPr>
          <a:lstStyle/>
          <a:p>
            <a:pPr algn="ctr"/>
            <a:r>
              <a:rPr lang="en-US" dirty="0"/>
              <a:t>Example of V-HACD</a:t>
            </a:r>
          </a:p>
        </p:txBody>
      </p:sp>
      <p:pic>
        <p:nvPicPr>
          <p:cNvPr id="4" name="Content Placeholder 3">
            <a:extLst>
              <a:ext uri="{FF2B5EF4-FFF2-40B4-BE49-F238E27FC236}">
                <a16:creationId xmlns:a16="http://schemas.microsoft.com/office/drawing/2014/main" id="{AD0889C2-6A3D-F04E-830E-823F56539C1A}"/>
              </a:ext>
            </a:extLst>
          </p:cNvPr>
          <p:cNvPicPr>
            <a:picLocks noGrp="1" noChangeAspect="1"/>
          </p:cNvPicPr>
          <p:nvPr>
            <p:ph idx="1"/>
          </p:nvPr>
        </p:nvPicPr>
        <p:blipFill>
          <a:blip r:embed="rId2"/>
          <a:stretch>
            <a:fillRect/>
          </a:stretch>
        </p:blipFill>
        <p:spPr>
          <a:xfrm>
            <a:off x="1040617" y="523754"/>
            <a:ext cx="9421791" cy="5810491"/>
          </a:xfrm>
          <a:prstGeom prst="rect">
            <a:avLst/>
          </a:prstGeom>
        </p:spPr>
      </p:pic>
    </p:spTree>
    <p:extLst>
      <p:ext uri="{BB962C8B-B14F-4D97-AF65-F5344CB8AC3E}">
        <p14:creationId xmlns:p14="http://schemas.microsoft.com/office/powerpoint/2010/main" val="1975759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33D13-EC02-2D46-8109-0AD8FEA34EA2}"/>
              </a:ext>
            </a:extLst>
          </p:cNvPr>
          <p:cNvSpPr>
            <a:spLocks noGrp="1"/>
          </p:cNvSpPr>
          <p:nvPr>
            <p:ph type="title"/>
          </p:nvPr>
        </p:nvSpPr>
        <p:spPr>
          <a:xfrm>
            <a:off x="7865806" y="643463"/>
            <a:ext cx="3706762" cy="1608124"/>
          </a:xfrm>
        </p:spPr>
        <p:txBody>
          <a:bodyPr>
            <a:normAutofit/>
          </a:bodyPr>
          <a:lstStyle/>
          <a:p>
            <a:r>
              <a:rPr lang="en-US" dirty="0"/>
              <a:t>Separating Axis Theorem (SAT)</a:t>
            </a:r>
          </a:p>
        </p:txBody>
      </p:sp>
      <p:pic>
        <p:nvPicPr>
          <p:cNvPr id="4" name="Picture 3">
            <a:extLst>
              <a:ext uri="{FF2B5EF4-FFF2-40B4-BE49-F238E27FC236}">
                <a16:creationId xmlns:a16="http://schemas.microsoft.com/office/drawing/2014/main" id="{1EB55CD1-5734-0D41-91E6-92021FBC912E}"/>
              </a:ext>
            </a:extLst>
          </p:cNvPr>
          <p:cNvPicPr>
            <a:picLocks noChangeAspect="1"/>
          </p:cNvPicPr>
          <p:nvPr/>
        </p:nvPicPr>
        <p:blipFill>
          <a:blip r:embed="rId3"/>
          <a:stretch>
            <a:fillRect/>
          </a:stretch>
        </p:blipFill>
        <p:spPr>
          <a:xfrm>
            <a:off x="780618" y="643463"/>
            <a:ext cx="6623569"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1A5FA873-FA39-5D4F-A217-7EF71EC950D3}"/>
              </a:ext>
            </a:extLst>
          </p:cNvPr>
          <p:cNvSpPr>
            <a:spLocks noGrp="1"/>
          </p:cNvSpPr>
          <p:nvPr>
            <p:ph idx="1"/>
          </p:nvPr>
        </p:nvSpPr>
        <p:spPr>
          <a:xfrm>
            <a:off x="7865806" y="2251587"/>
            <a:ext cx="3706762" cy="3972232"/>
          </a:xfrm>
        </p:spPr>
        <p:txBody>
          <a:bodyPr>
            <a:normAutofit/>
          </a:bodyPr>
          <a:lstStyle/>
          <a:p>
            <a:r>
              <a:rPr lang="en-US" dirty="0"/>
              <a:t>two convex shapes are not intersecting if and only if there exists at least one axis where the orthogonal projections of the shapes on this axis do not intersect.</a:t>
            </a:r>
          </a:p>
        </p:txBody>
      </p:sp>
    </p:spTree>
    <p:extLst>
      <p:ext uri="{BB962C8B-B14F-4D97-AF65-F5344CB8AC3E}">
        <p14:creationId xmlns:p14="http://schemas.microsoft.com/office/powerpoint/2010/main" val="2042659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FC6AD-9ACA-B24F-865F-BDA42ED4F7E5}"/>
              </a:ext>
            </a:extLst>
          </p:cNvPr>
          <p:cNvSpPr>
            <a:spLocks noGrp="1"/>
          </p:cNvSpPr>
          <p:nvPr>
            <p:ph type="title"/>
          </p:nvPr>
        </p:nvSpPr>
        <p:spPr/>
        <p:txBody>
          <a:bodyPr/>
          <a:lstStyle/>
          <a:p>
            <a:r>
              <a:rPr lang="en-US" dirty="0"/>
              <a:t>Don't use SAT for spheres</a:t>
            </a:r>
          </a:p>
        </p:txBody>
      </p:sp>
      <p:sp>
        <p:nvSpPr>
          <p:cNvPr id="3" name="Content Placeholder 2">
            <a:extLst>
              <a:ext uri="{FF2B5EF4-FFF2-40B4-BE49-F238E27FC236}">
                <a16:creationId xmlns:a16="http://schemas.microsoft.com/office/drawing/2014/main" id="{5650C815-4B5C-634D-B9D4-05190B411819}"/>
              </a:ext>
            </a:extLst>
          </p:cNvPr>
          <p:cNvSpPr>
            <a:spLocks noGrp="1"/>
          </p:cNvSpPr>
          <p:nvPr>
            <p:ph idx="1"/>
          </p:nvPr>
        </p:nvSpPr>
        <p:spPr/>
        <p:txBody>
          <a:bodyPr/>
          <a:lstStyle/>
          <a:p>
            <a:r>
              <a:rPr lang="en-US" dirty="0"/>
              <a:t>With a sphere we only have to check if the distance between is greater than the sum of their radii from their centers. </a:t>
            </a:r>
          </a:p>
          <a:p>
            <a:r>
              <a:rPr lang="en-US" dirty="0"/>
              <a:t>With non-spheres it gets more complicated </a:t>
            </a:r>
          </a:p>
        </p:txBody>
      </p:sp>
    </p:spTree>
    <p:extLst>
      <p:ext uri="{BB962C8B-B14F-4D97-AF65-F5344CB8AC3E}">
        <p14:creationId xmlns:p14="http://schemas.microsoft.com/office/powerpoint/2010/main" val="3244678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173C2-6309-6C40-B97C-E9C02D6DDD2E}"/>
              </a:ext>
            </a:extLst>
          </p:cNvPr>
          <p:cNvSpPr>
            <a:spLocks noGrp="1"/>
          </p:cNvSpPr>
          <p:nvPr>
            <p:ph type="title"/>
          </p:nvPr>
        </p:nvSpPr>
        <p:spPr>
          <a:xfrm>
            <a:off x="397644" y="264045"/>
            <a:ext cx="5007733" cy="1453363"/>
          </a:xfrm>
        </p:spPr>
        <p:txBody>
          <a:bodyPr>
            <a:normAutofit/>
          </a:bodyPr>
          <a:lstStyle/>
          <a:p>
            <a:r>
              <a:rPr lang="en-US" dirty="0"/>
              <a:t>Norms, faces, and polygons</a:t>
            </a:r>
          </a:p>
        </p:txBody>
      </p:sp>
      <p:sp>
        <p:nvSpPr>
          <p:cNvPr id="3" name="Content Placeholder 2">
            <a:extLst>
              <a:ext uri="{FF2B5EF4-FFF2-40B4-BE49-F238E27FC236}">
                <a16:creationId xmlns:a16="http://schemas.microsoft.com/office/drawing/2014/main" id="{526950A4-2A81-B842-8540-035060A09D53}"/>
              </a:ext>
            </a:extLst>
          </p:cNvPr>
          <p:cNvSpPr>
            <a:spLocks noGrp="1"/>
          </p:cNvSpPr>
          <p:nvPr>
            <p:ph idx="1"/>
          </p:nvPr>
        </p:nvSpPr>
        <p:spPr>
          <a:xfrm>
            <a:off x="373913" y="1717410"/>
            <a:ext cx="5037598" cy="3637935"/>
          </a:xfrm>
        </p:spPr>
        <p:txBody>
          <a:bodyPr>
            <a:normAutofit/>
          </a:bodyPr>
          <a:lstStyle/>
          <a:p>
            <a:r>
              <a:rPr lang="en-US" dirty="0"/>
              <a:t>SAT basically checks if there is space in-between the shapes. </a:t>
            </a:r>
          </a:p>
          <a:p>
            <a:r>
              <a:rPr lang="en-US" dirty="0"/>
              <a:t>The trick is figuring out where to test for that.</a:t>
            </a:r>
          </a:p>
          <a:p>
            <a:r>
              <a:rPr lang="en-US" dirty="0"/>
              <a:t>If we take two vertices a and b, compute the normal vector n</a:t>
            </a:r>
          </a:p>
        </p:txBody>
      </p:sp>
      <p:pic>
        <p:nvPicPr>
          <p:cNvPr id="5" name="Picture 4">
            <a:extLst>
              <a:ext uri="{FF2B5EF4-FFF2-40B4-BE49-F238E27FC236}">
                <a16:creationId xmlns:a16="http://schemas.microsoft.com/office/drawing/2014/main" id="{F5BECD53-B377-244D-8C18-9709308BF91D}"/>
              </a:ext>
            </a:extLst>
          </p:cNvPr>
          <p:cNvPicPr>
            <a:picLocks noChangeAspect="1"/>
          </p:cNvPicPr>
          <p:nvPr/>
        </p:nvPicPr>
        <p:blipFill>
          <a:blip r:embed="rId3"/>
          <a:stretch>
            <a:fillRect/>
          </a:stretch>
        </p:blipFill>
        <p:spPr>
          <a:xfrm>
            <a:off x="5926360" y="379404"/>
            <a:ext cx="6095593" cy="376402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44C37A7F-CE7B-284D-A8FA-8839CFACE987}"/>
              </a:ext>
            </a:extLst>
          </p:cNvPr>
          <p:cNvSpPr txBox="1"/>
          <p:nvPr/>
        </p:nvSpPr>
        <p:spPr>
          <a:xfrm>
            <a:off x="8650065" y="1112603"/>
            <a:ext cx="324091" cy="369332"/>
          </a:xfrm>
          <a:prstGeom prst="rect">
            <a:avLst/>
          </a:prstGeom>
          <a:noFill/>
        </p:spPr>
        <p:txBody>
          <a:bodyPr wrap="square" rtlCol="0">
            <a:spAutoFit/>
          </a:bodyPr>
          <a:lstStyle/>
          <a:p>
            <a:r>
              <a:rPr lang="en-US" dirty="0">
                <a:solidFill>
                  <a:schemeClr val="bg1"/>
                </a:solidFill>
              </a:rPr>
              <a:t>a</a:t>
            </a:r>
          </a:p>
        </p:txBody>
      </p:sp>
      <p:sp>
        <p:nvSpPr>
          <p:cNvPr id="9" name="TextBox 8">
            <a:extLst>
              <a:ext uri="{FF2B5EF4-FFF2-40B4-BE49-F238E27FC236}">
                <a16:creationId xmlns:a16="http://schemas.microsoft.com/office/drawing/2014/main" id="{FD1301B5-D0EF-8940-9C1E-EBDC5BB6F5EB}"/>
              </a:ext>
            </a:extLst>
          </p:cNvPr>
          <p:cNvSpPr txBox="1"/>
          <p:nvPr/>
        </p:nvSpPr>
        <p:spPr>
          <a:xfrm>
            <a:off x="8650065" y="2628017"/>
            <a:ext cx="324091" cy="369332"/>
          </a:xfrm>
          <a:prstGeom prst="rect">
            <a:avLst/>
          </a:prstGeom>
          <a:noFill/>
        </p:spPr>
        <p:txBody>
          <a:bodyPr wrap="square" rtlCol="0">
            <a:spAutoFit/>
          </a:bodyPr>
          <a:lstStyle/>
          <a:p>
            <a:r>
              <a:rPr lang="en-US" dirty="0">
                <a:solidFill>
                  <a:schemeClr val="bg1"/>
                </a:solidFill>
              </a:rPr>
              <a:t>b</a:t>
            </a:r>
          </a:p>
        </p:txBody>
      </p:sp>
      <p:sp>
        <p:nvSpPr>
          <p:cNvPr id="10" name="TextBox 9">
            <a:extLst>
              <a:ext uri="{FF2B5EF4-FFF2-40B4-BE49-F238E27FC236}">
                <a16:creationId xmlns:a16="http://schemas.microsoft.com/office/drawing/2014/main" id="{73F3A677-C53C-CC46-818C-CC32040E0B88}"/>
              </a:ext>
            </a:extLst>
          </p:cNvPr>
          <p:cNvSpPr txBox="1"/>
          <p:nvPr/>
        </p:nvSpPr>
        <p:spPr>
          <a:xfrm>
            <a:off x="6435524" y="4537276"/>
            <a:ext cx="4591529" cy="646331"/>
          </a:xfrm>
          <a:prstGeom prst="rect">
            <a:avLst/>
          </a:prstGeom>
          <a:noFill/>
        </p:spPr>
        <p:txBody>
          <a:bodyPr wrap="square" rtlCol="0">
            <a:spAutoFit/>
          </a:bodyPr>
          <a:lstStyle/>
          <a:p>
            <a:r>
              <a:rPr lang="en-US" dirty="0"/>
              <a:t>The </a:t>
            </a:r>
            <a:r>
              <a:rPr lang="en-US" b="1" dirty="0">
                <a:solidFill>
                  <a:schemeClr val="accent6"/>
                </a:solidFill>
              </a:rPr>
              <a:t>normal vector, </a:t>
            </a:r>
            <a:r>
              <a:rPr lang="en-US" b="1" i="1" dirty="0">
                <a:solidFill>
                  <a:schemeClr val="accent6"/>
                </a:solidFill>
              </a:rPr>
              <a:t>n,</a:t>
            </a:r>
            <a:r>
              <a:rPr lang="en-US" b="1" dirty="0">
                <a:solidFill>
                  <a:schemeClr val="accent6"/>
                </a:solidFill>
              </a:rPr>
              <a:t> </a:t>
            </a:r>
            <a:r>
              <a:rPr lang="en-US" dirty="0"/>
              <a:t>is perpendicular to the edge and points away from the shape. </a:t>
            </a:r>
          </a:p>
        </p:txBody>
      </p:sp>
    </p:spTree>
    <p:extLst>
      <p:ext uri="{BB962C8B-B14F-4D97-AF65-F5344CB8AC3E}">
        <p14:creationId xmlns:p14="http://schemas.microsoft.com/office/powerpoint/2010/main" val="1503296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173C2-6309-6C40-B97C-E9C02D6DDD2E}"/>
              </a:ext>
            </a:extLst>
          </p:cNvPr>
          <p:cNvSpPr>
            <a:spLocks noGrp="1"/>
          </p:cNvSpPr>
          <p:nvPr>
            <p:ph type="title"/>
          </p:nvPr>
        </p:nvSpPr>
        <p:spPr>
          <a:xfrm>
            <a:off x="397644" y="264045"/>
            <a:ext cx="5007733" cy="1453363"/>
          </a:xfrm>
        </p:spPr>
        <p:txBody>
          <a:bodyPr>
            <a:normAutofit/>
          </a:bodyPr>
          <a:lstStyle/>
          <a:p>
            <a:r>
              <a:rPr lang="en-US" dirty="0"/>
              <a:t>Norms, faces, and polygons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950A4-2A81-B842-8540-035060A09D53}"/>
                  </a:ext>
                </a:extLst>
              </p:cNvPr>
              <p:cNvSpPr>
                <a:spLocks noGrp="1"/>
              </p:cNvSpPr>
              <p:nvPr>
                <p:ph idx="1"/>
              </p:nvPr>
            </p:nvSpPr>
            <p:spPr>
              <a:xfrm>
                <a:off x="373913" y="1717410"/>
                <a:ext cx="5037598" cy="3637935"/>
              </a:xfrm>
            </p:spPr>
            <p:txBody>
              <a:bodyPr>
                <a:normAutofit/>
              </a:bodyPr>
              <a:lstStyle/>
              <a:p>
                <a:r>
                  <a:rPr lang="en-US" dirty="0"/>
                  <a:t>take two vertices </a:t>
                </a:r>
                <a:r>
                  <a:rPr lang="en-US" dirty="0">
                    <a:solidFill>
                      <a:schemeClr val="accent6"/>
                    </a:solidFill>
                  </a:rPr>
                  <a:t>a</a:t>
                </a:r>
                <a:r>
                  <a:rPr lang="en-US" dirty="0"/>
                  <a:t> and </a:t>
                </a:r>
                <a:r>
                  <a:rPr lang="en-US" dirty="0">
                    <a:solidFill>
                      <a:schemeClr val="accent6"/>
                    </a:solidFill>
                  </a:rPr>
                  <a:t>b</a:t>
                </a:r>
                <a:r>
                  <a:rPr lang="en-US" dirty="0"/>
                  <a:t>, compute the normal vector </a:t>
                </a:r>
                <a:r>
                  <a:rPr lang="en-US" dirty="0">
                    <a:solidFill>
                      <a:schemeClr val="accent6"/>
                    </a:solidFill>
                  </a:rPr>
                  <a:t>n</a:t>
                </a:r>
              </a:p>
              <a:p>
                <a:r>
                  <a:rPr lang="en-US" dirty="0"/>
                  <a:t>Select a vertex</a:t>
                </a:r>
                <a:r>
                  <a:rPr lang="en-US" i="1" dirty="0">
                    <a:solidFill>
                      <a:schemeClr val="accent6"/>
                    </a:solidFill>
                  </a:rPr>
                  <a:t> v </a:t>
                </a:r>
                <a:r>
                  <a:rPr lang="en-US" dirty="0"/>
                  <a:t>on our second shape</a:t>
                </a:r>
              </a:p>
              <a:p>
                <a:r>
                  <a:rPr lang="en-US" dirty="0"/>
                  <a:t>If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𝑣</m:t>
                        </m:r>
                        <m:r>
                          <a:rPr lang="en-US" b="0" i="1" smtClean="0">
                            <a:latin typeface="Cambria Math" panose="02040503050406030204" pitchFamily="18" charset="0"/>
                          </a:rPr>
                          <m:t> −</m:t>
                        </m:r>
                        <m:r>
                          <a:rPr lang="en-US" b="0" i="1" smtClean="0">
                            <a:latin typeface="Cambria Math" panose="02040503050406030204" pitchFamily="18" charset="0"/>
                          </a:rPr>
                          <m:t>𝑎</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&lt;0</m:t>
                    </m:r>
                  </m:oMath>
                </a14:m>
                <a:r>
                  <a:rPr lang="en-US" dirty="0"/>
                  <a:t>  then vertex </a:t>
                </a:r>
                <a:r>
                  <a:rPr lang="en-US" i="1" dirty="0"/>
                  <a:t>v </a:t>
                </a:r>
                <a:r>
                  <a:rPr lang="en-US" dirty="0"/>
                  <a:t>is in front of the edge.</a:t>
                </a:r>
                <a:endParaRPr lang="en-US" i="1" dirty="0"/>
              </a:p>
              <a:p>
                <a:endParaRPr lang="en-US" dirty="0"/>
              </a:p>
            </p:txBody>
          </p:sp>
        </mc:Choice>
        <mc:Fallback xmlns="">
          <p:sp>
            <p:nvSpPr>
              <p:cNvPr id="3" name="Content Placeholder 2">
                <a:extLst>
                  <a:ext uri="{FF2B5EF4-FFF2-40B4-BE49-F238E27FC236}">
                    <a16:creationId xmlns:a16="http://schemas.microsoft.com/office/drawing/2014/main" id="{526950A4-2A81-B842-8540-035060A09D53}"/>
                  </a:ext>
                </a:extLst>
              </p:cNvPr>
              <p:cNvSpPr>
                <a:spLocks noGrp="1" noRot="1" noChangeAspect="1" noMove="1" noResize="1" noEditPoints="1" noAdjustHandles="1" noChangeArrowheads="1" noChangeShapeType="1" noTextEdit="1"/>
              </p:cNvSpPr>
              <p:nvPr>
                <p:ph idx="1"/>
              </p:nvPr>
            </p:nvSpPr>
            <p:spPr>
              <a:xfrm>
                <a:off x="373913" y="1717410"/>
                <a:ext cx="5037598" cy="3637935"/>
              </a:xfrm>
              <a:blipFill>
                <a:blip r:embed="rId3"/>
                <a:stretch>
                  <a:fillRect l="-1256" t="-1042" r="-276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5BECD53-B377-244D-8C18-9709308BF91D}"/>
              </a:ext>
            </a:extLst>
          </p:cNvPr>
          <p:cNvPicPr>
            <a:picLocks noChangeAspect="1"/>
          </p:cNvPicPr>
          <p:nvPr/>
        </p:nvPicPr>
        <p:blipFill>
          <a:blip r:embed="rId4"/>
          <a:stretch>
            <a:fillRect/>
          </a:stretch>
        </p:blipFill>
        <p:spPr>
          <a:xfrm>
            <a:off x="5926360" y="379404"/>
            <a:ext cx="6095593" cy="376402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44C37A7F-CE7B-284D-A8FA-8839CFACE987}"/>
              </a:ext>
            </a:extLst>
          </p:cNvPr>
          <p:cNvSpPr txBox="1"/>
          <p:nvPr/>
        </p:nvSpPr>
        <p:spPr>
          <a:xfrm>
            <a:off x="8650065" y="1112603"/>
            <a:ext cx="324091" cy="369332"/>
          </a:xfrm>
          <a:prstGeom prst="rect">
            <a:avLst/>
          </a:prstGeom>
          <a:noFill/>
        </p:spPr>
        <p:txBody>
          <a:bodyPr wrap="square" rtlCol="0">
            <a:spAutoFit/>
          </a:bodyPr>
          <a:lstStyle/>
          <a:p>
            <a:r>
              <a:rPr lang="en-US" dirty="0">
                <a:solidFill>
                  <a:schemeClr val="bg1"/>
                </a:solidFill>
              </a:rPr>
              <a:t>a</a:t>
            </a:r>
          </a:p>
        </p:txBody>
      </p:sp>
      <p:sp>
        <p:nvSpPr>
          <p:cNvPr id="9" name="TextBox 8">
            <a:extLst>
              <a:ext uri="{FF2B5EF4-FFF2-40B4-BE49-F238E27FC236}">
                <a16:creationId xmlns:a16="http://schemas.microsoft.com/office/drawing/2014/main" id="{FD1301B5-D0EF-8940-9C1E-EBDC5BB6F5EB}"/>
              </a:ext>
            </a:extLst>
          </p:cNvPr>
          <p:cNvSpPr txBox="1"/>
          <p:nvPr/>
        </p:nvSpPr>
        <p:spPr>
          <a:xfrm>
            <a:off x="8650065" y="2628017"/>
            <a:ext cx="324091" cy="369332"/>
          </a:xfrm>
          <a:prstGeom prst="rect">
            <a:avLst/>
          </a:prstGeom>
          <a:noFill/>
        </p:spPr>
        <p:txBody>
          <a:bodyPr wrap="square" rtlCol="0">
            <a:spAutoFit/>
          </a:bodyPr>
          <a:lstStyle/>
          <a:p>
            <a:r>
              <a:rPr lang="en-US" dirty="0">
                <a:solidFill>
                  <a:schemeClr val="bg1"/>
                </a:solidFill>
              </a:rPr>
              <a:t>b</a:t>
            </a:r>
          </a:p>
        </p:txBody>
      </p:sp>
      <p:sp>
        <p:nvSpPr>
          <p:cNvPr id="10" name="TextBox 9">
            <a:extLst>
              <a:ext uri="{FF2B5EF4-FFF2-40B4-BE49-F238E27FC236}">
                <a16:creationId xmlns:a16="http://schemas.microsoft.com/office/drawing/2014/main" id="{73F3A677-C53C-CC46-818C-CC32040E0B88}"/>
              </a:ext>
            </a:extLst>
          </p:cNvPr>
          <p:cNvSpPr txBox="1"/>
          <p:nvPr/>
        </p:nvSpPr>
        <p:spPr>
          <a:xfrm>
            <a:off x="6435524" y="4537276"/>
            <a:ext cx="4591529" cy="646331"/>
          </a:xfrm>
          <a:prstGeom prst="rect">
            <a:avLst/>
          </a:prstGeom>
          <a:noFill/>
        </p:spPr>
        <p:txBody>
          <a:bodyPr wrap="square" rtlCol="0">
            <a:spAutoFit/>
          </a:bodyPr>
          <a:lstStyle/>
          <a:p>
            <a:r>
              <a:rPr lang="en-US" dirty="0"/>
              <a:t>The </a:t>
            </a:r>
            <a:r>
              <a:rPr lang="en-US" b="1" dirty="0">
                <a:solidFill>
                  <a:schemeClr val="accent6"/>
                </a:solidFill>
              </a:rPr>
              <a:t>normal vector, </a:t>
            </a:r>
            <a:r>
              <a:rPr lang="en-US" b="1" i="1" dirty="0">
                <a:solidFill>
                  <a:schemeClr val="accent6"/>
                </a:solidFill>
              </a:rPr>
              <a:t>n,</a:t>
            </a:r>
            <a:r>
              <a:rPr lang="en-US" b="1" dirty="0">
                <a:solidFill>
                  <a:schemeClr val="accent6"/>
                </a:solidFill>
              </a:rPr>
              <a:t> </a:t>
            </a:r>
            <a:r>
              <a:rPr lang="en-US" dirty="0"/>
              <a:t>is perpendicular to the edge and points away from the shape. </a:t>
            </a:r>
          </a:p>
        </p:txBody>
      </p:sp>
    </p:spTree>
    <p:extLst>
      <p:ext uri="{BB962C8B-B14F-4D97-AF65-F5344CB8AC3E}">
        <p14:creationId xmlns:p14="http://schemas.microsoft.com/office/powerpoint/2010/main" val="2661179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B6225-E2AD-A746-A3FC-F5A5D98C17E0}"/>
              </a:ext>
            </a:extLst>
          </p:cNvPr>
          <p:cNvSpPr>
            <a:spLocks noGrp="1"/>
          </p:cNvSpPr>
          <p:nvPr>
            <p:ph type="title"/>
          </p:nvPr>
        </p:nvSpPr>
        <p:spPr/>
        <p:txBody>
          <a:bodyPr/>
          <a:lstStyle/>
          <a:p>
            <a:r>
              <a:rPr lang="en-US" dirty="0"/>
              <a:t>All together</a:t>
            </a:r>
          </a:p>
        </p:txBody>
      </p:sp>
      <p:sp>
        <p:nvSpPr>
          <p:cNvPr id="3" name="Content Placeholder 2">
            <a:extLst>
              <a:ext uri="{FF2B5EF4-FFF2-40B4-BE49-F238E27FC236}">
                <a16:creationId xmlns:a16="http://schemas.microsoft.com/office/drawing/2014/main" id="{E94B377E-7712-7043-AE6C-BCAE6E0EF20E}"/>
              </a:ext>
            </a:extLst>
          </p:cNvPr>
          <p:cNvSpPr>
            <a:spLocks noGrp="1"/>
          </p:cNvSpPr>
          <p:nvPr>
            <p:ph idx="1"/>
          </p:nvPr>
        </p:nvSpPr>
        <p:spPr/>
        <p:txBody>
          <a:bodyPr/>
          <a:lstStyle/>
          <a:p>
            <a:r>
              <a:rPr lang="en-US" dirty="0"/>
              <a:t>For polyhedrons we use the normal vectors of the faces and the cross products of all edge combinations from each shape.</a:t>
            </a:r>
          </a:p>
          <a:p>
            <a:r>
              <a:rPr lang="en-US" dirty="0"/>
              <a:t> This is a lot of things to test.</a:t>
            </a:r>
          </a:p>
          <a:p>
            <a:r>
              <a:rPr lang="en-US" dirty="0"/>
              <a:t>Once we find a separating axis we can cache it and check it first next time. </a:t>
            </a:r>
          </a:p>
          <a:p>
            <a:r>
              <a:rPr lang="en-US" dirty="0"/>
              <a:t>If it no longer separates our shapes </a:t>
            </a:r>
            <a:r>
              <a:rPr lang="en-US" i="1" dirty="0"/>
              <a:t>then</a:t>
            </a:r>
            <a:r>
              <a:rPr lang="en-US" dirty="0"/>
              <a:t> we check on other things.</a:t>
            </a:r>
          </a:p>
        </p:txBody>
      </p:sp>
    </p:spTree>
    <p:extLst>
      <p:ext uri="{BB962C8B-B14F-4D97-AF65-F5344CB8AC3E}">
        <p14:creationId xmlns:p14="http://schemas.microsoft.com/office/powerpoint/2010/main" val="3444453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8312-DA02-0C4A-A9A4-6E12F16C92F7}"/>
              </a:ext>
            </a:extLst>
          </p:cNvPr>
          <p:cNvSpPr>
            <a:spLocks noGrp="1"/>
          </p:cNvSpPr>
          <p:nvPr>
            <p:ph type="title"/>
          </p:nvPr>
        </p:nvSpPr>
        <p:spPr>
          <a:xfrm>
            <a:off x="685801" y="609601"/>
            <a:ext cx="10131425" cy="850490"/>
          </a:xfrm>
        </p:spPr>
        <p:txBody>
          <a:bodyPr/>
          <a:lstStyle/>
          <a:p>
            <a:r>
              <a:rPr lang="en-US" dirty="0"/>
              <a:t>Support Functions. </a:t>
            </a:r>
          </a:p>
        </p:txBody>
      </p:sp>
      <p:sp>
        <p:nvSpPr>
          <p:cNvPr id="3" name="Content Placeholder 2">
            <a:extLst>
              <a:ext uri="{FF2B5EF4-FFF2-40B4-BE49-F238E27FC236}">
                <a16:creationId xmlns:a16="http://schemas.microsoft.com/office/drawing/2014/main" id="{05F9269D-FAB2-BA4D-A2E0-03285AF37FC8}"/>
              </a:ext>
            </a:extLst>
          </p:cNvPr>
          <p:cNvSpPr>
            <a:spLocks noGrp="1"/>
          </p:cNvSpPr>
          <p:nvPr>
            <p:ph idx="1"/>
          </p:nvPr>
        </p:nvSpPr>
        <p:spPr>
          <a:xfrm>
            <a:off x="685801" y="1604433"/>
            <a:ext cx="10131425" cy="3649133"/>
          </a:xfrm>
        </p:spPr>
        <p:txBody>
          <a:bodyPr/>
          <a:lstStyle/>
          <a:p>
            <a:r>
              <a:rPr lang="en-US" dirty="0"/>
              <a:t>If we want to find the point that is the furthest in a given direction, known as a </a:t>
            </a:r>
            <a:r>
              <a:rPr lang="en-US" b="1" dirty="0"/>
              <a:t>support point</a:t>
            </a:r>
            <a:r>
              <a:rPr lang="en-US" dirty="0"/>
              <a:t>, we simply take the dot product of each point and the  vector we are interested in</a:t>
            </a:r>
          </a:p>
        </p:txBody>
      </p:sp>
      <p:pic>
        <p:nvPicPr>
          <p:cNvPr id="4" name="Picture 3">
            <a:extLst>
              <a:ext uri="{FF2B5EF4-FFF2-40B4-BE49-F238E27FC236}">
                <a16:creationId xmlns:a16="http://schemas.microsoft.com/office/drawing/2014/main" id="{0F5E2A8A-8B3D-9643-8A5D-EF5F3775C2CC}"/>
              </a:ext>
            </a:extLst>
          </p:cNvPr>
          <p:cNvPicPr>
            <a:picLocks noChangeAspect="1"/>
          </p:cNvPicPr>
          <p:nvPr/>
        </p:nvPicPr>
        <p:blipFill>
          <a:blip r:embed="rId2"/>
          <a:stretch>
            <a:fillRect/>
          </a:stretch>
        </p:blipFill>
        <p:spPr>
          <a:xfrm>
            <a:off x="0" y="2766598"/>
            <a:ext cx="5134708" cy="4091401"/>
          </a:xfrm>
          <a:prstGeom prst="rect">
            <a:avLst/>
          </a:prstGeom>
        </p:spPr>
      </p:pic>
      <p:pic>
        <p:nvPicPr>
          <p:cNvPr id="5" name="Picture 4">
            <a:extLst>
              <a:ext uri="{FF2B5EF4-FFF2-40B4-BE49-F238E27FC236}">
                <a16:creationId xmlns:a16="http://schemas.microsoft.com/office/drawing/2014/main" id="{F7CE745C-E0E8-754E-8703-863EDA76EB09}"/>
              </a:ext>
            </a:extLst>
          </p:cNvPr>
          <p:cNvPicPr>
            <a:picLocks noChangeAspect="1"/>
          </p:cNvPicPr>
          <p:nvPr/>
        </p:nvPicPr>
        <p:blipFill>
          <a:blip r:embed="rId3"/>
          <a:stretch>
            <a:fillRect/>
          </a:stretch>
        </p:blipFill>
        <p:spPr>
          <a:xfrm>
            <a:off x="5165213" y="2410665"/>
            <a:ext cx="7026787" cy="4447334"/>
          </a:xfrm>
          <a:prstGeom prst="rect">
            <a:avLst/>
          </a:prstGeom>
        </p:spPr>
      </p:pic>
    </p:spTree>
    <p:extLst>
      <p:ext uri="{BB962C8B-B14F-4D97-AF65-F5344CB8AC3E}">
        <p14:creationId xmlns:p14="http://schemas.microsoft.com/office/powerpoint/2010/main" val="3795731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BED17-BFC1-8248-BCFA-7D7D445BF1B0}"/>
              </a:ext>
            </a:extLst>
          </p:cNvPr>
          <p:cNvSpPr>
            <a:spLocks noGrp="1"/>
          </p:cNvSpPr>
          <p:nvPr>
            <p:ph type="title"/>
          </p:nvPr>
        </p:nvSpPr>
        <p:spPr/>
        <p:txBody>
          <a:bodyPr/>
          <a:lstStyle/>
          <a:p>
            <a:r>
              <a:rPr lang="en-US" dirty="0"/>
              <a:t>SUPPORTING Gilbert-Johnson-Keerthi</a:t>
            </a:r>
          </a:p>
        </p:txBody>
      </p:sp>
      <p:sp>
        <p:nvSpPr>
          <p:cNvPr id="3" name="Content Placeholder 2">
            <a:extLst>
              <a:ext uri="{FF2B5EF4-FFF2-40B4-BE49-F238E27FC236}">
                <a16:creationId xmlns:a16="http://schemas.microsoft.com/office/drawing/2014/main" id="{60A71AB7-8617-7C42-AB2A-A78A76404FFF}"/>
              </a:ext>
            </a:extLst>
          </p:cNvPr>
          <p:cNvSpPr>
            <a:spLocks noGrp="1"/>
          </p:cNvSpPr>
          <p:nvPr>
            <p:ph idx="1"/>
          </p:nvPr>
        </p:nvSpPr>
        <p:spPr/>
        <p:txBody>
          <a:bodyPr/>
          <a:lstStyle/>
          <a:p>
            <a:r>
              <a:rPr lang="en-US" dirty="0"/>
              <a:t>There is an algorithm that is often used in collision detection called Gilbert-Johnson-Keerthi, or simply GJK</a:t>
            </a:r>
          </a:p>
          <a:p>
            <a:r>
              <a:rPr lang="en-US" dirty="0"/>
              <a:t>GJK uses the support function to generate simplices' and computes the </a:t>
            </a:r>
            <a:r>
              <a:rPr lang="en-US" dirty="0" err="1"/>
              <a:t>Minkowski</a:t>
            </a:r>
            <a:r>
              <a:rPr lang="en-US" dirty="0"/>
              <a:t> difference  between them to iteratively determine collision states.</a:t>
            </a:r>
          </a:p>
          <a:p>
            <a:r>
              <a:rPr lang="en-US" dirty="0"/>
              <a:t>…</a:t>
            </a:r>
          </a:p>
          <a:p>
            <a:pPr lvl="1"/>
            <a:r>
              <a:rPr lang="en-US" dirty="0"/>
              <a:t>Hold on there cowboy.</a:t>
            </a:r>
          </a:p>
        </p:txBody>
      </p:sp>
    </p:spTree>
    <p:extLst>
      <p:ext uri="{BB962C8B-B14F-4D97-AF65-F5344CB8AC3E}">
        <p14:creationId xmlns:p14="http://schemas.microsoft.com/office/powerpoint/2010/main" val="2246271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CC152-C678-8D48-8E89-94D2C874D080}"/>
              </a:ext>
            </a:extLst>
          </p:cNvPr>
          <p:cNvSpPr>
            <a:spLocks noGrp="1"/>
          </p:cNvSpPr>
          <p:nvPr>
            <p:ph type="title"/>
          </p:nvPr>
        </p:nvSpPr>
        <p:spPr/>
        <p:txBody>
          <a:bodyPr/>
          <a:lstStyle/>
          <a:p>
            <a:r>
              <a:rPr lang="en-US" dirty="0"/>
              <a:t>The broad view</a:t>
            </a:r>
          </a:p>
        </p:txBody>
      </p:sp>
      <p:sp>
        <p:nvSpPr>
          <p:cNvPr id="3" name="Content Placeholder 2">
            <a:extLst>
              <a:ext uri="{FF2B5EF4-FFF2-40B4-BE49-F238E27FC236}">
                <a16:creationId xmlns:a16="http://schemas.microsoft.com/office/drawing/2014/main" id="{32D51B93-BAE7-0248-A74C-05AC2857EFFE}"/>
              </a:ext>
            </a:extLst>
          </p:cNvPr>
          <p:cNvSpPr>
            <a:spLocks noGrp="1"/>
          </p:cNvSpPr>
          <p:nvPr>
            <p:ph idx="1"/>
          </p:nvPr>
        </p:nvSpPr>
        <p:spPr/>
        <p:txBody>
          <a:bodyPr/>
          <a:lstStyle/>
          <a:p>
            <a:r>
              <a:rPr lang="en-US" sz="2800" dirty="0"/>
              <a:t>We want to eliminate anything that is not going to hit our target</a:t>
            </a:r>
          </a:p>
          <a:p>
            <a:r>
              <a:rPr lang="en-US" dirty="0"/>
              <a:t>Once we have eliminated those then we can start calculating the nitty gritty things</a:t>
            </a:r>
          </a:p>
        </p:txBody>
      </p:sp>
    </p:spTree>
    <p:extLst>
      <p:ext uri="{BB962C8B-B14F-4D97-AF65-F5344CB8AC3E}">
        <p14:creationId xmlns:p14="http://schemas.microsoft.com/office/powerpoint/2010/main" val="19724074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4E2F7-7796-8941-B6AE-50D0071F9E98}"/>
              </a:ext>
            </a:extLst>
          </p:cNvPr>
          <p:cNvSpPr>
            <a:spLocks noGrp="1"/>
          </p:cNvSpPr>
          <p:nvPr>
            <p:ph type="title"/>
          </p:nvPr>
        </p:nvSpPr>
        <p:spPr/>
        <p:txBody>
          <a:bodyPr/>
          <a:lstStyle/>
          <a:p>
            <a:r>
              <a:rPr lang="en-US" dirty="0"/>
              <a:t>Simplex defined</a:t>
            </a:r>
          </a:p>
        </p:txBody>
      </p:sp>
      <p:sp>
        <p:nvSpPr>
          <p:cNvPr id="3" name="Content Placeholder 2">
            <a:extLst>
              <a:ext uri="{FF2B5EF4-FFF2-40B4-BE49-F238E27FC236}">
                <a16:creationId xmlns:a16="http://schemas.microsoft.com/office/drawing/2014/main" id="{9E71EFDB-F9D4-1B43-A78B-4C86D16CBA43}"/>
              </a:ext>
            </a:extLst>
          </p:cNvPr>
          <p:cNvSpPr>
            <a:spLocks noGrp="1"/>
          </p:cNvSpPr>
          <p:nvPr>
            <p:ph idx="1"/>
          </p:nvPr>
        </p:nvSpPr>
        <p:spPr/>
        <p:txBody>
          <a:bodyPr/>
          <a:lstStyle/>
          <a:p>
            <a:r>
              <a:rPr lang="en-US" dirty="0"/>
              <a:t>Basically triangles and tetrahedrons</a:t>
            </a:r>
          </a:p>
          <a:p>
            <a:r>
              <a:rPr lang="en-US" dirty="0"/>
              <a:t>Technically a shape that, for each new vertex adds a new face. </a:t>
            </a:r>
          </a:p>
          <a:p>
            <a:pPr lvl="1"/>
            <a:r>
              <a:rPr lang="en-US" dirty="0"/>
              <a:t>0 simplex is a point</a:t>
            </a:r>
          </a:p>
          <a:p>
            <a:pPr lvl="1"/>
            <a:r>
              <a:rPr lang="en-US" dirty="0"/>
              <a:t>1 simplex is a line</a:t>
            </a:r>
          </a:p>
          <a:p>
            <a:pPr lvl="1"/>
            <a:r>
              <a:rPr lang="en-US" dirty="0"/>
              <a:t>2 simplex is a triangle</a:t>
            </a:r>
          </a:p>
          <a:p>
            <a:pPr lvl="1"/>
            <a:r>
              <a:rPr lang="en-US" dirty="0"/>
              <a:t>3 simplex is a tetrahedron</a:t>
            </a:r>
          </a:p>
          <a:p>
            <a:r>
              <a:rPr lang="en-US" b="1" dirty="0"/>
              <a:t>A simplex is the smallest convex set containing the given vertices.</a:t>
            </a:r>
          </a:p>
        </p:txBody>
      </p:sp>
    </p:spTree>
    <p:extLst>
      <p:ext uri="{BB962C8B-B14F-4D97-AF65-F5344CB8AC3E}">
        <p14:creationId xmlns:p14="http://schemas.microsoft.com/office/powerpoint/2010/main" val="3317954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3354B-5EA9-C349-8520-73BCD40A622D}"/>
              </a:ext>
            </a:extLst>
          </p:cNvPr>
          <p:cNvSpPr>
            <a:spLocks noGrp="1"/>
          </p:cNvSpPr>
          <p:nvPr>
            <p:ph type="title"/>
          </p:nvPr>
        </p:nvSpPr>
        <p:spPr>
          <a:xfrm>
            <a:off x="685801" y="191729"/>
            <a:ext cx="10131425" cy="620525"/>
          </a:xfrm>
        </p:spPr>
        <p:txBody>
          <a:bodyPr>
            <a:normAutofit fontScale="90000"/>
          </a:bodyPr>
          <a:lstStyle/>
          <a:p>
            <a:r>
              <a:rPr lang="en-US" dirty="0" err="1"/>
              <a:t>Minkowski</a:t>
            </a:r>
            <a:r>
              <a:rPr lang="en-US" dirty="0"/>
              <a:t> sums</a:t>
            </a:r>
          </a:p>
        </p:txBody>
      </p:sp>
      <p:sp>
        <p:nvSpPr>
          <p:cNvPr id="3" name="Content Placeholder 2">
            <a:extLst>
              <a:ext uri="{FF2B5EF4-FFF2-40B4-BE49-F238E27FC236}">
                <a16:creationId xmlns:a16="http://schemas.microsoft.com/office/drawing/2014/main" id="{B12C85D6-805D-E448-A8C4-48A5C470C3A2}"/>
              </a:ext>
            </a:extLst>
          </p:cNvPr>
          <p:cNvSpPr>
            <a:spLocks noGrp="1"/>
          </p:cNvSpPr>
          <p:nvPr>
            <p:ph idx="1"/>
          </p:nvPr>
        </p:nvSpPr>
        <p:spPr>
          <a:xfrm>
            <a:off x="685801" y="888454"/>
            <a:ext cx="10131425" cy="3649133"/>
          </a:xfrm>
        </p:spPr>
        <p:txBody>
          <a:bodyPr/>
          <a:lstStyle/>
          <a:p>
            <a:r>
              <a:rPr lang="en-US" dirty="0"/>
              <a:t>Add all the vertices together. Boom. Done. </a:t>
            </a:r>
          </a:p>
        </p:txBody>
      </p:sp>
      <p:pic>
        <p:nvPicPr>
          <p:cNvPr id="4" name="Picture 3">
            <a:extLst>
              <a:ext uri="{FF2B5EF4-FFF2-40B4-BE49-F238E27FC236}">
                <a16:creationId xmlns:a16="http://schemas.microsoft.com/office/drawing/2014/main" id="{EADC4199-BFCF-B94A-AEA0-85BA421B9B1B}"/>
              </a:ext>
            </a:extLst>
          </p:cNvPr>
          <p:cNvPicPr>
            <a:picLocks noChangeAspect="1"/>
          </p:cNvPicPr>
          <p:nvPr/>
        </p:nvPicPr>
        <p:blipFill>
          <a:blip r:embed="rId2"/>
          <a:stretch>
            <a:fillRect/>
          </a:stretch>
        </p:blipFill>
        <p:spPr>
          <a:xfrm>
            <a:off x="6413500" y="677607"/>
            <a:ext cx="5778500" cy="812800"/>
          </a:xfrm>
          <a:prstGeom prst="rect">
            <a:avLst/>
          </a:prstGeom>
        </p:spPr>
      </p:pic>
      <p:pic>
        <p:nvPicPr>
          <p:cNvPr id="5" name="Picture 4">
            <a:extLst>
              <a:ext uri="{FF2B5EF4-FFF2-40B4-BE49-F238E27FC236}">
                <a16:creationId xmlns:a16="http://schemas.microsoft.com/office/drawing/2014/main" id="{E731BF25-8A27-214D-987E-20750C3ACB27}"/>
              </a:ext>
            </a:extLst>
          </p:cNvPr>
          <p:cNvPicPr>
            <a:picLocks noChangeAspect="1"/>
          </p:cNvPicPr>
          <p:nvPr/>
        </p:nvPicPr>
        <p:blipFill>
          <a:blip r:embed="rId3"/>
          <a:stretch>
            <a:fillRect/>
          </a:stretch>
        </p:blipFill>
        <p:spPr>
          <a:xfrm>
            <a:off x="1651000" y="2454172"/>
            <a:ext cx="9525000" cy="3365500"/>
          </a:xfrm>
          <a:prstGeom prst="rect">
            <a:avLst/>
          </a:prstGeom>
        </p:spPr>
      </p:pic>
    </p:spTree>
    <p:extLst>
      <p:ext uri="{BB962C8B-B14F-4D97-AF65-F5344CB8AC3E}">
        <p14:creationId xmlns:p14="http://schemas.microsoft.com/office/powerpoint/2010/main" val="1385859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F823-31B4-7548-B514-38719C3E0125}"/>
              </a:ext>
            </a:extLst>
          </p:cNvPr>
          <p:cNvSpPr>
            <a:spLocks noGrp="1"/>
          </p:cNvSpPr>
          <p:nvPr>
            <p:ph type="title"/>
          </p:nvPr>
        </p:nvSpPr>
        <p:spPr/>
        <p:txBody>
          <a:bodyPr/>
          <a:lstStyle/>
          <a:p>
            <a:r>
              <a:rPr lang="en-US" dirty="0" err="1"/>
              <a:t>Minkowski</a:t>
            </a:r>
            <a:r>
              <a:rPr lang="en-US" dirty="0"/>
              <a:t> Difference</a:t>
            </a:r>
          </a:p>
        </p:txBody>
      </p:sp>
      <p:sp>
        <p:nvSpPr>
          <p:cNvPr id="3" name="Content Placeholder 2">
            <a:extLst>
              <a:ext uri="{FF2B5EF4-FFF2-40B4-BE49-F238E27FC236}">
                <a16:creationId xmlns:a16="http://schemas.microsoft.com/office/drawing/2014/main" id="{CF13AD1A-B027-5F4B-8DFD-6D2B42F58A6C}"/>
              </a:ext>
            </a:extLst>
          </p:cNvPr>
          <p:cNvSpPr>
            <a:spLocks noGrp="1"/>
          </p:cNvSpPr>
          <p:nvPr>
            <p:ph idx="1"/>
          </p:nvPr>
        </p:nvSpPr>
        <p:spPr/>
        <p:txBody>
          <a:bodyPr/>
          <a:lstStyle/>
          <a:p>
            <a:r>
              <a:rPr lang="en-US" dirty="0"/>
              <a:t>If, instead of adding a and b, we add a and NOT b or</a:t>
            </a:r>
          </a:p>
          <a:p>
            <a:endParaRPr lang="en-US" dirty="0"/>
          </a:p>
          <a:p>
            <a:endParaRPr lang="en-US" dirty="0"/>
          </a:p>
          <a:p>
            <a:endParaRPr lang="en-US" dirty="0"/>
          </a:p>
          <a:p>
            <a:r>
              <a:rPr lang="en-US" dirty="0"/>
              <a:t>Which we can also write as </a:t>
            </a:r>
          </a:p>
        </p:txBody>
      </p:sp>
      <p:pic>
        <p:nvPicPr>
          <p:cNvPr id="4" name="Picture 3">
            <a:extLst>
              <a:ext uri="{FF2B5EF4-FFF2-40B4-BE49-F238E27FC236}">
                <a16:creationId xmlns:a16="http://schemas.microsoft.com/office/drawing/2014/main" id="{AD216126-B8E3-B649-9952-F0245585EF3A}"/>
              </a:ext>
            </a:extLst>
          </p:cNvPr>
          <p:cNvPicPr>
            <a:picLocks noChangeAspect="1"/>
          </p:cNvPicPr>
          <p:nvPr/>
        </p:nvPicPr>
        <p:blipFill>
          <a:blip r:embed="rId2"/>
          <a:stretch>
            <a:fillRect/>
          </a:stretch>
        </p:blipFill>
        <p:spPr>
          <a:xfrm>
            <a:off x="2843213" y="2712821"/>
            <a:ext cx="5816600" cy="889000"/>
          </a:xfrm>
          <a:prstGeom prst="rect">
            <a:avLst/>
          </a:prstGeom>
        </p:spPr>
      </p:pic>
      <p:pic>
        <p:nvPicPr>
          <p:cNvPr id="5" name="Picture 4">
            <a:extLst>
              <a:ext uri="{FF2B5EF4-FFF2-40B4-BE49-F238E27FC236}">
                <a16:creationId xmlns:a16="http://schemas.microsoft.com/office/drawing/2014/main" id="{87353A52-931D-0D42-8F63-72FE77F62A8B}"/>
              </a:ext>
            </a:extLst>
          </p:cNvPr>
          <p:cNvPicPr>
            <a:picLocks noChangeAspect="1"/>
          </p:cNvPicPr>
          <p:nvPr/>
        </p:nvPicPr>
        <p:blipFill>
          <a:blip r:embed="rId3"/>
          <a:stretch>
            <a:fillRect/>
          </a:stretch>
        </p:blipFill>
        <p:spPr>
          <a:xfrm>
            <a:off x="3765550" y="4696069"/>
            <a:ext cx="3441700" cy="889000"/>
          </a:xfrm>
          <a:prstGeom prst="rect">
            <a:avLst/>
          </a:prstGeom>
        </p:spPr>
      </p:pic>
    </p:spTree>
    <p:extLst>
      <p:ext uri="{BB962C8B-B14F-4D97-AF65-F5344CB8AC3E}">
        <p14:creationId xmlns:p14="http://schemas.microsoft.com/office/powerpoint/2010/main" val="3806236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F823-31B4-7548-B514-38719C3E0125}"/>
              </a:ext>
            </a:extLst>
          </p:cNvPr>
          <p:cNvSpPr>
            <a:spLocks noGrp="1"/>
          </p:cNvSpPr>
          <p:nvPr>
            <p:ph type="title"/>
          </p:nvPr>
        </p:nvSpPr>
        <p:spPr>
          <a:xfrm>
            <a:off x="685801" y="-83570"/>
            <a:ext cx="10131425" cy="1108859"/>
          </a:xfrm>
        </p:spPr>
        <p:txBody>
          <a:bodyPr/>
          <a:lstStyle/>
          <a:p>
            <a:r>
              <a:rPr lang="en-US" dirty="0" err="1"/>
              <a:t>Minkowski</a:t>
            </a:r>
            <a:r>
              <a:rPr lang="en-US" dirty="0"/>
              <a:t> Difference</a:t>
            </a:r>
          </a:p>
        </p:txBody>
      </p:sp>
      <p:sp>
        <p:nvSpPr>
          <p:cNvPr id="3" name="Content Placeholder 2">
            <a:extLst>
              <a:ext uri="{FF2B5EF4-FFF2-40B4-BE49-F238E27FC236}">
                <a16:creationId xmlns:a16="http://schemas.microsoft.com/office/drawing/2014/main" id="{CF13AD1A-B027-5F4B-8DFD-6D2B42F58A6C}"/>
              </a:ext>
            </a:extLst>
          </p:cNvPr>
          <p:cNvSpPr>
            <a:spLocks noGrp="1"/>
          </p:cNvSpPr>
          <p:nvPr>
            <p:ph idx="1"/>
          </p:nvPr>
        </p:nvSpPr>
        <p:spPr>
          <a:xfrm>
            <a:off x="685801" y="1025289"/>
            <a:ext cx="10131425" cy="3649133"/>
          </a:xfrm>
        </p:spPr>
        <p:txBody>
          <a:bodyPr/>
          <a:lstStyle/>
          <a:p>
            <a:r>
              <a:rPr lang="en-US" dirty="0"/>
              <a:t> Why would we do this? </a:t>
            </a:r>
          </a:p>
          <a:p>
            <a:pPr lvl="1"/>
            <a:r>
              <a:rPr lang="en-US" dirty="0"/>
              <a:t>Compare</a:t>
            </a:r>
          </a:p>
        </p:txBody>
      </p:sp>
      <p:pic>
        <p:nvPicPr>
          <p:cNvPr id="5" name="Picture 4">
            <a:extLst>
              <a:ext uri="{FF2B5EF4-FFF2-40B4-BE49-F238E27FC236}">
                <a16:creationId xmlns:a16="http://schemas.microsoft.com/office/drawing/2014/main" id="{87353A52-931D-0D42-8F63-72FE77F62A8B}"/>
              </a:ext>
            </a:extLst>
          </p:cNvPr>
          <p:cNvPicPr>
            <a:picLocks noChangeAspect="1"/>
          </p:cNvPicPr>
          <p:nvPr/>
        </p:nvPicPr>
        <p:blipFill>
          <a:blip r:embed="rId2"/>
          <a:stretch>
            <a:fillRect/>
          </a:stretch>
        </p:blipFill>
        <p:spPr>
          <a:xfrm>
            <a:off x="5218113" y="136289"/>
            <a:ext cx="3441700" cy="889000"/>
          </a:xfrm>
          <a:prstGeom prst="rect">
            <a:avLst/>
          </a:prstGeom>
        </p:spPr>
      </p:pic>
      <p:pic>
        <p:nvPicPr>
          <p:cNvPr id="6" name="Picture 5">
            <a:extLst>
              <a:ext uri="{FF2B5EF4-FFF2-40B4-BE49-F238E27FC236}">
                <a16:creationId xmlns:a16="http://schemas.microsoft.com/office/drawing/2014/main" id="{7CA459FB-9528-8642-8E5E-0F9FA4381C55}"/>
              </a:ext>
            </a:extLst>
          </p:cNvPr>
          <p:cNvPicPr>
            <a:picLocks noChangeAspect="1"/>
          </p:cNvPicPr>
          <p:nvPr/>
        </p:nvPicPr>
        <p:blipFill>
          <a:blip r:embed="rId3"/>
          <a:stretch>
            <a:fillRect/>
          </a:stretch>
        </p:blipFill>
        <p:spPr>
          <a:xfrm>
            <a:off x="7035800" y="1914288"/>
            <a:ext cx="4528678" cy="4428289"/>
          </a:xfrm>
          <a:prstGeom prst="rect">
            <a:avLst/>
          </a:prstGeom>
        </p:spPr>
      </p:pic>
      <p:pic>
        <p:nvPicPr>
          <p:cNvPr id="7" name="Picture 6">
            <a:extLst>
              <a:ext uri="{FF2B5EF4-FFF2-40B4-BE49-F238E27FC236}">
                <a16:creationId xmlns:a16="http://schemas.microsoft.com/office/drawing/2014/main" id="{31691D62-97B8-ED4F-9168-D2D67B41CB17}"/>
              </a:ext>
            </a:extLst>
          </p:cNvPr>
          <p:cNvPicPr>
            <a:picLocks noChangeAspect="1"/>
          </p:cNvPicPr>
          <p:nvPr/>
        </p:nvPicPr>
        <p:blipFill>
          <a:blip r:embed="rId4"/>
          <a:stretch>
            <a:fillRect/>
          </a:stretch>
        </p:blipFill>
        <p:spPr>
          <a:xfrm>
            <a:off x="1374774" y="1914288"/>
            <a:ext cx="4528678" cy="4428289"/>
          </a:xfrm>
          <a:prstGeom prst="rect">
            <a:avLst/>
          </a:prstGeom>
        </p:spPr>
      </p:pic>
    </p:spTree>
    <p:extLst>
      <p:ext uri="{BB962C8B-B14F-4D97-AF65-F5344CB8AC3E}">
        <p14:creationId xmlns:p14="http://schemas.microsoft.com/office/powerpoint/2010/main" val="4208837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F823-31B4-7548-B514-38719C3E0125}"/>
              </a:ext>
            </a:extLst>
          </p:cNvPr>
          <p:cNvSpPr>
            <a:spLocks noGrp="1"/>
          </p:cNvSpPr>
          <p:nvPr>
            <p:ph type="title"/>
          </p:nvPr>
        </p:nvSpPr>
        <p:spPr>
          <a:xfrm>
            <a:off x="685801" y="-83570"/>
            <a:ext cx="10131425" cy="1108859"/>
          </a:xfrm>
        </p:spPr>
        <p:txBody>
          <a:bodyPr/>
          <a:lstStyle/>
          <a:p>
            <a:r>
              <a:rPr lang="en-US" dirty="0" err="1"/>
              <a:t>Minkowski</a:t>
            </a:r>
            <a:r>
              <a:rPr lang="en-US" dirty="0"/>
              <a:t> Difference</a:t>
            </a:r>
          </a:p>
        </p:txBody>
      </p:sp>
      <p:sp>
        <p:nvSpPr>
          <p:cNvPr id="3" name="Content Placeholder 2">
            <a:extLst>
              <a:ext uri="{FF2B5EF4-FFF2-40B4-BE49-F238E27FC236}">
                <a16:creationId xmlns:a16="http://schemas.microsoft.com/office/drawing/2014/main" id="{CF13AD1A-B027-5F4B-8DFD-6D2B42F58A6C}"/>
              </a:ext>
            </a:extLst>
          </p:cNvPr>
          <p:cNvSpPr>
            <a:spLocks noGrp="1"/>
          </p:cNvSpPr>
          <p:nvPr>
            <p:ph idx="1"/>
          </p:nvPr>
        </p:nvSpPr>
        <p:spPr>
          <a:xfrm>
            <a:off x="294968" y="1025289"/>
            <a:ext cx="8256226" cy="3649133"/>
          </a:xfrm>
        </p:spPr>
        <p:txBody>
          <a:bodyPr/>
          <a:lstStyle/>
          <a:p>
            <a:r>
              <a:rPr lang="en-US" dirty="0"/>
              <a:t> The sum translates our shape.</a:t>
            </a:r>
          </a:p>
          <a:p>
            <a:r>
              <a:rPr lang="en-US" dirty="0"/>
              <a:t>The difference keeps our shape in the same relative position AND it contains the point of collision, if there is one.</a:t>
            </a:r>
          </a:p>
          <a:p>
            <a:r>
              <a:rPr lang="en-US" dirty="0"/>
              <a:t>If two shapes collide, they have at least one point in common.</a:t>
            </a:r>
          </a:p>
          <a:p>
            <a:pPr lvl="1"/>
            <a:r>
              <a:rPr lang="en-US" dirty="0"/>
              <a:t>Their difference is the zero vector. Also known as the origin.</a:t>
            </a:r>
          </a:p>
        </p:txBody>
      </p:sp>
      <p:pic>
        <p:nvPicPr>
          <p:cNvPr id="5" name="Picture 4">
            <a:extLst>
              <a:ext uri="{FF2B5EF4-FFF2-40B4-BE49-F238E27FC236}">
                <a16:creationId xmlns:a16="http://schemas.microsoft.com/office/drawing/2014/main" id="{87353A52-931D-0D42-8F63-72FE77F62A8B}"/>
              </a:ext>
            </a:extLst>
          </p:cNvPr>
          <p:cNvPicPr>
            <a:picLocks noChangeAspect="1"/>
          </p:cNvPicPr>
          <p:nvPr/>
        </p:nvPicPr>
        <p:blipFill>
          <a:blip r:embed="rId2"/>
          <a:stretch>
            <a:fillRect/>
          </a:stretch>
        </p:blipFill>
        <p:spPr>
          <a:xfrm>
            <a:off x="5218113" y="136289"/>
            <a:ext cx="3441700" cy="889000"/>
          </a:xfrm>
          <a:prstGeom prst="rect">
            <a:avLst/>
          </a:prstGeom>
        </p:spPr>
      </p:pic>
      <p:pic>
        <p:nvPicPr>
          <p:cNvPr id="6" name="Picture 5">
            <a:extLst>
              <a:ext uri="{FF2B5EF4-FFF2-40B4-BE49-F238E27FC236}">
                <a16:creationId xmlns:a16="http://schemas.microsoft.com/office/drawing/2014/main" id="{7CA459FB-9528-8642-8E5E-0F9FA4381C55}"/>
              </a:ext>
            </a:extLst>
          </p:cNvPr>
          <p:cNvPicPr>
            <a:picLocks noChangeAspect="1"/>
          </p:cNvPicPr>
          <p:nvPr/>
        </p:nvPicPr>
        <p:blipFill>
          <a:blip r:embed="rId3"/>
          <a:stretch>
            <a:fillRect/>
          </a:stretch>
        </p:blipFill>
        <p:spPr>
          <a:xfrm>
            <a:off x="8551193" y="2141026"/>
            <a:ext cx="3499981" cy="3422396"/>
          </a:xfrm>
          <a:prstGeom prst="rect">
            <a:avLst/>
          </a:prstGeom>
        </p:spPr>
      </p:pic>
      <p:pic>
        <p:nvPicPr>
          <p:cNvPr id="4" name="Picture 3">
            <a:extLst>
              <a:ext uri="{FF2B5EF4-FFF2-40B4-BE49-F238E27FC236}">
                <a16:creationId xmlns:a16="http://schemas.microsoft.com/office/drawing/2014/main" id="{FC7CC7FC-924C-5E4B-801E-E6D0AC60AE58}"/>
              </a:ext>
            </a:extLst>
          </p:cNvPr>
          <p:cNvPicPr>
            <a:picLocks noChangeAspect="1"/>
          </p:cNvPicPr>
          <p:nvPr/>
        </p:nvPicPr>
        <p:blipFill>
          <a:blip r:embed="rId4"/>
          <a:stretch>
            <a:fillRect/>
          </a:stretch>
        </p:blipFill>
        <p:spPr>
          <a:xfrm>
            <a:off x="4619795" y="3549399"/>
            <a:ext cx="3330732" cy="3308601"/>
          </a:xfrm>
          <a:prstGeom prst="rect">
            <a:avLst/>
          </a:prstGeom>
        </p:spPr>
      </p:pic>
    </p:spTree>
    <p:extLst>
      <p:ext uri="{BB962C8B-B14F-4D97-AF65-F5344CB8AC3E}">
        <p14:creationId xmlns:p14="http://schemas.microsoft.com/office/powerpoint/2010/main" val="490601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87199-135B-FC4A-8413-E642B3EC57D6}"/>
              </a:ext>
            </a:extLst>
          </p:cNvPr>
          <p:cNvSpPr>
            <a:spLocks noGrp="1"/>
          </p:cNvSpPr>
          <p:nvPr>
            <p:ph type="title"/>
          </p:nvPr>
        </p:nvSpPr>
        <p:spPr/>
        <p:txBody>
          <a:bodyPr/>
          <a:lstStyle/>
          <a:p>
            <a:r>
              <a:rPr lang="en-US" dirty="0"/>
              <a:t>Okay enough.</a:t>
            </a:r>
          </a:p>
        </p:txBody>
      </p:sp>
      <p:sp>
        <p:nvSpPr>
          <p:cNvPr id="3" name="Content Placeholder 2">
            <a:extLst>
              <a:ext uri="{FF2B5EF4-FFF2-40B4-BE49-F238E27FC236}">
                <a16:creationId xmlns:a16="http://schemas.microsoft.com/office/drawing/2014/main" id="{C69CE159-DED4-6A4E-ADB2-B8357D72C9E3}"/>
              </a:ext>
            </a:extLst>
          </p:cNvPr>
          <p:cNvSpPr>
            <a:spLocks noGrp="1"/>
          </p:cNvSpPr>
          <p:nvPr>
            <p:ph idx="1"/>
          </p:nvPr>
        </p:nvSpPr>
        <p:spPr/>
        <p:txBody>
          <a:bodyPr/>
          <a:lstStyle/>
          <a:p>
            <a:r>
              <a:rPr lang="en-US" dirty="0"/>
              <a:t>All of these are combined to find the point on one shape that is closest to the point on the other shape. </a:t>
            </a:r>
          </a:p>
          <a:p>
            <a:r>
              <a:rPr lang="en-US" dirty="0"/>
              <a:t>If a point is CONTAINED in the shape we are testing we know they collided. </a:t>
            </a:r>
          </a:p>
        </p:txBody>
      </p:sp>
    </p:spTree>
    <p:extLst>
      <p:ext uri="{BB962C8B-B14F-4D97-AF65-F5344CB8AC3E}">
        <p14:creationId xmlns:p14="http://schemas.microsoft.com/office/powerpoint/2010/main" val="553082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5D528-CBEA-CF4A-87EE-6C6BC31CC972}"/>
              </a:ext>
            </a:extLst>
          </p:cNvPr>
          <p:cNvSpPr>
            <a:spLocks noGrp="1"/>
          </p:cNvSpPr>
          <p:nvPr>
            <p:ph type="title"/>
          </p:nvPr>
        </p:nvSpPr>
        <p:spPr>
          <a:xfrm>
            <a:off x="685801" y="1358900"/>
            <a:ext cx="3771899" cy="1651000"/>
          </a:xfrm>
        </p:spPr>
        <p:txBody>
          <a:bodyPr anchor="b">
            <a:normAutofit/>
          </a:bodyPr>
          <a:lstStyle/>
          <a:p>
            <a:r>
              <a:rPr lang="en-US" sz="2400"/>
              <a:t>Minimum Translation Vector (MTV)</a:t>
            </a:r>
          </a:p>
        </p:txBody>
      </p:sp>
      <p:sp>
        <p:nvSpPr>
          <p:cNvPr id="3" name="Content Placeholder 2">
            <a:extLst>
              <a:ext uri="{FF2B5EF4-FFF2-40B4-BE49-F238E27FC236}">
                <a16:creationId xmlns:a16="http://schemas.microsoft.com/office/drawing/2014/main" id="{7D2AEE08-8572-C246-9B65-2D3A7E5B168C}"/>
              </a:ext>
            </a:extLst>
          </p:cNvPr>
          <p:cNvSpPr>
            <a:spLocks noGrp="1"/>
          </p:cNvSpPr>
          <p:nvPr>
            <p:ph idx="1"/>
          </p:nvPr>
        </p:nvSpPr>
        <p:spPr>
          <a:xfrm>
            <a:off x="685801" y="3009900"/>
            <a:ext cx="3771899" cy="2781300"/>
          </a:xfrm>
        </p:spPr>
        <p:txBody>
          <a:bodyPr anchor="t">
            <a:normAutofit/>
          </a:bodyPr>
          <a:lstStyle/>
          <a:p>
            <a:r>
              <a:rPr lang="en-US" sz="1600"/>
              <a:t>If two shapes have collided we can use the Minkowski Difference to find the furthest point of one shape inside the other</a:t>
            </a:r>
          </a:p>
          <a:p>
            <a:r>
              <a:rPr lang="en-US" sz="1600"/>
              <a:t>Then we calculate how far we have to translate the other shape to get it to the edge. </a:t>
            </a:r>
          </a:p>
        </p:txBody>
      </p:sp>
      <p:pic>
        <p:nvPicPr>
          <p:cNvPr id="4" name="Picture 3">
            <a:extLst>
              <a:ext uri="{FF2B5EF4-FFF2-40B4-BE49-F238E27FC236}">
                <a16:creationId xmlns:a16="http://schemas.microsoft.com/office/drawing/2014/main" id="{9C9AA288-3293-354C-9FC6-FAF15CC359AE}"/>
              </a:ext>
            </a:extLst>
          </p:cNvPr>
          <p:cNvPicPr>
            <a:picLocks noChangeAspect="1"/>
          </p:cNvPicPr>
          <p:nvPr/>
        </p:nvPicPr>
        <p:blipFill>
          <a:blip r:embed="rId3"/>
          <a:stretch>
            <a:fillRect/>
          </a:stretch>
        </p:blipFill>
        <p:spPr>
          <a:xfrm>
            <a:off x="4838700" y="1020560"/>
            <a:ext cx="5978527" cy="443905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305147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158BA-565B-9E46-B9F0-4258C48DDA65}"/>
              </a:ext>
            </a:extLst>
          </p:cNvPr>
          <p:cNvSpPr>
            <a:spLocks noGrp="1"/>
          </p:cNvSpPr>
          <p:nvPr>
            <p:ph type="title"/>
          </p:nvPr>
        </p:nvSpPr>
        <p:spPr/>
        <p:txBody>
          <a:bodyPr/>
          <a:lstStyle/>
          <a:p>
            <a:r>
              <a:rPr lang="en-US" dirty="0"/>
              <a:t>Last thing: Continuous and Discrete Collision Detection</a:t>
            </a:r>
          </a:p>
        </p:txBody>
      </p:sp>
      <p:sp>
        <p:nvSpPr>
          <p:cNvPr id="3" name="Content Placeholder 2">
            <a:extLst>
              <a:ext uri="{FF2B5EF4-FFF2-40B4-BE49-F238E27FC236}">
                <a16:creationId xmlns:a16="http://schemas.microsoft.com/office/drawing/2014/main" id="{065EDCE6-5EBF-B440-9BC7-8867F4BC0DB4}"/>
              </a:ext>
            </a:extLst>
          </p:cNvPr>
          <p:cNvSpPr>
            <a:spLocks noGrp="1"/>
          </p:cNvSpPr>
          <p:nvPr>
            <p:ph idx="1"/>
          </p:nvPr>
        </p:nvSpPr>
        <p:spPr/>
        <p:txBody>
          <a:bodyPr/>
          <a:lstStyle/>
          <a:p>
            <a:r>
              <a:rPr lang="en-US" dirty="0"/>
              <a:t>Most of what we have seen is discrete collision detection (DCD). </a:t>
            </a:r>
          </a:p>
          <a:p>
            <a:pPr lvl="1"/>
            <a:r>
              <a:rPr lang="en-US" dirty="0"/>
              <a:t>Essentially each frame we test to see if there was a collision.</a:t>
            </a:r>
          </a:p>
          <a:p>
            <a:r>
              <a:rPr lang="en-US" dirty="0"/>
              <a:t>This can lead to some issues: </a:t>
            </a:r>
          </a:p>
        </p:txBody>
      </p:sp>
      <p:pic>
        <p:nvPicPr>
          <p:cNvPr id="4" name="Picture 3">
            <a:extLst>
              <a:ext uri="{FF2B5EF4-FFF2-40B4-BE49-F238E27FC236}">
                <a16:creationId xmlns:a16="http://schemas.microsoft.com/office/drawing/2014/main" id="{0E89B2EA-0B9B-1B4C-A25E-06D453BC5AEF}"/>
              </a:ext>
            </a:extLst>
          </p:cNvPr>
          <p:cNvPicPr>
            <a:picLocks noChangeAspect="1"/>
          </p:cNvPicPr>
          <p:nvPr/>
        </p:nvPicPr>
        <p:blipFill>
          <a:blip r:embed="rId2"/>
          <a:stretch>
            <a:fillRect/>
          </a:stretch>
        </p:blipFill>
        <p:spPr>
          <a:xfrm>
            <a:off x="5416062" y="3108424"/>
            <a:ext cx="6775938" cy="3749575"/>
          </a:xfrm>
          <a:prstGeom prst="rect">
            <a:avLst/>
          </a:prstGeom>
        </p:spPr>
      </p:pic>
    </p:spTree>
    <p:extLst>
      <p:ext uri="{BB962C8B-B14F-4D97-AF65-F5344CB8AC3E}">
        <p14:creationId xmlns:p14="http://schemas.microsoft.com/office/powerpoint/2010/main" val="2654383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12A1-AA41-7646-BF6C-618A355DF207}"/>
              </a:ext>
            </a:extLst>
          </p:cNvPr>
          <p:cNvSpPr>
            <a:spLocks noGrp="1"/>
          </p:cNvSpPr>
          <p:nvPr>
            <p:ph type="title"/>
          </p:nvPr>
        </p:nvSpPr>
        <p:spPr>
          <a:xfrm>
            <a:off x="685801" y="609600"/>
            <a:ext cx="10131425" cy="1456267"/>
          </a:xfrm>
        </p:spPr>
        <p:txBody>
          <a:bodyPr/>
          <a:lstStyle/>
          <a:p>
            <a:r>
              <a:rPr lang="en-US" dirty="0"/>
              <a:t>Continuous  Collision Detection CCD</a:t>
            </a:r>
          </a:p>
        </p:txBody>
      </p:sp>
      <p:sp>
        <p:nvSpPr>
          <p:cNvPr id="3" name="Content Placeholder 2">
            <a:extLst>
              <a:ext uri="{FF2B5EF4-FFF2-40B4-BE49-F238E27FC236}">
                <a16:creationId xmlns:a16="http://schemas.microsoft.com/office/drawing/2014/main" id="{EB2478BE-93B3-6547-92B5-AA2FFE0B582C}"/>
              </a:ext>
            </a:extLst>
          </p:cNvPr>
          <p:cNvSpPr>
            <a:spLocks noGrp="1"/>
          </p:cNvSpPr>
          <p:nvPr>
            <p:ph idx="1"/>
          </p:nvPr>
        </p:nvSpPr>
        <p:spPr/>
        <p:txBody>
          <a:bodyPr/>
          <a:lstStyle/>
          <a:p>
            <a:r>
              <a:rPr lang="en-US" dirty="0"/>
              <a:t>Calculate the vector and the velocity of our objects to determine when they collide. </a:t>
            </a:r>
          </a:p>
          <a:p>
            <a:r>
              <a:rPr lang="en-US" dirty="0"/>
              <a:t>For circles this is doable</a:t>
            </a:r>
          </a:p>
          <a:p>
            <a:pPr lvl="1"/>
            <a:r>
              <a:rPr lang="en-US" dirty="0"/>
              <a:t>Circles that are moving linearly.</a:t>
            </a:r>
          </a:p>
          <a:p>
            <a:r>
              <a:rPr lang="en-US" dirty="0"/>
              <a:t>For complex shapes this becomes a challenge as orientation matters</a:t>
            </a:r>
          </a:p>
          <a:p>
            <a:r>
              <a:rPr lang="en-US" dirty="0"/>
              <a:t>In the end we iterate and hope. </a:t>
            </a:r>
          </a:p>
        </p:txBody>
      </p:sp>
    </p:spTree>
    <p:extLst>
      <p:ext uri="{BB962C8B-B14F-4D97-AF65-F5344CB8AC3E}">
        <p14:creationId xmlns:p14="http://schemas.microsoft.com/office/powerpoint/2010/main" val="10220709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6EC8-B9FB-9C40-A8B8-B364452AD6CE}"/>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58B2E035-B557-754F-8ED4-7336B5347EF2}"/>
              </a:ext>
            </a:extLst>
          </p:cNvPr>
          <p:cNvSpPr>
            <a:spLocks noGrp="1"/>
          </p:cNvSpPr>
          <p:nvPr>
            <p:ph idx="1"/>
          </p:nvPr>
        </p:nvSpPr>
        <p:spPr/>
        <p:txBody>
          <a:bodyPr/>
          <a:lstStyle/>
          <a:p>
            <a:r>
              <a:rPr lang="en-US" dirty="0">
                <a:hlinkClick r:id="rId2"/>
              </a:rPr>
              <a:t>Https://www.toptal.com/game/video-game-physics-part-ii-collision-detection-for-solid-objects</a:t>
            </a:r>
          </a:p>
          <a:p>
            <a:r>
              <a:rPr lang="en-US" dirty="0">
                <a:hlinkClick r:id="rId2"/>
              </a:rPr>
              <a:t>http://gamma.cs.unc.edu/CULLIDE/</a:t>
            </a:r>
            <a:endParaRPr lang="en-US" dirty="0"/>
          </a:p>
          <a:p>
            <a:r>
              <a:rPr lang="en-US" dirty="0"/>
              <a:t>And about 300 Wikipedia articles and </a:t>
            </a:r>
            <a:r>
              <a:rPr lang="en-US"/>
              <a:t>Youtube</a:t>
            </a:r>
            <a:r>
              <a:rPr lang="en-US" dirty="0"/>
              <a:t> videos. </a:t>
            </a:r>
          </a:p>
          <a:p>
            <a:endParaRPr lang="en-US" dirty="0"/>
          </a:p>
        </p:txBody>
      </p:sp>
    </p:spTree>
    <p:extLst>
      <p:ext uri="{BB962C8B-B14F-4D97-AF65-F5344CB8AC3E}">
        <p14:creationId xmlns:p14="http://schemas.microsoft.com/office/powerpoint/2010/main" val="3715012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7A4C3-686A-CB48-9ADD-D2BBA825504E}"/>
              </a:ext>
            </a:extLst>
          </p:cNvPr>
          <p:cNvSpPr>
            <a:spLocks noGrp="1"/>
          </p:cNvSpPr>
          <p:nvPr>
            <p:ph type="title"/>
          </p:nvPr>
        </p:nvSpPr>
        <p:spPr/>
        <p:txBody>
          <a:bodyPr/>
          <a:lstStyle/>
          <a:p>
            <a:r>
              <a:rPr lang="en-US" dirty="0"/>
              <a:t>Top down approach </a:t>
            </a:r>
          </a:p>
        </p:txBody>
      </p:sp>
      <p:sp>
        <p:nvSpPr>
          <p:cNvPr id="3" name="Content Placeholder 2">
            <a:extLst>
              <a:ext uri="{FF2B5EF4-FFF2-40B4-BE49-F238E27FC236}">
                <a16:creationId xmlns:a16="http://schemas.microsoft.com/office/drawing/2014/main" id="{D038DAC4-EDE5-734D-8C72-3F628A5102BA}"/>
              </a:ext>
            </a:extLst>
          </p:cNvPr>
          <p:cNvSpPr>
            <a:spLocks noGrp="1"/>
          </p:cNvSpPr>
          <p:nvPr>
            <p:ph idx="1"/>
          </p:nvPr>
        </p:nvSpPr>
        <p:spPr/>
        <p:txBody>
          <a:bodyPr anchor="t"/>
          <a:lstStyle/>
          <a:p>
            <a:r>
              <a:rPr lang="en-US" dirty="0"/>
              <a:t>If we are worried about 3 dimensions, things are harder. </a:t>
            </a:r>
          </a:p>
          <a:p>
            <a:pPr lvl="1"/>
            <a:r>
              <a:rPr lang="en-US" dirty="0"/>
              <a:t>Clinkenbeard's lemma*: any collision calculation requires, at most, n-1 dimensions to check for a collision.</a:t>
            </a:r>
          </a:p>
          <a:p>
            <a:pPr lvl="1"/>
            <a:r>
              <a:rPr lang="en-US" dirty="0"/>
              <a:t>example</a:t>
            </a:r>
          </a:p>
        </p:txBody>
      </p:sp>
      <p:pic>
        <p:nvPicPr>
          <p:cNvPr id="4" name="Picture 3">
            <a:extLst>
              <a:ext uri="{FF2B5EF4-FFF2-40B4-BE49-F238E27FC236}">
                <a16:creationId xmlns:a16="http://schemas.microsoft.com/office/drawing/2014/main" id="{3D9FD4AF-BC57-5448-8DB5-689F7604FE0D}"/>
              </a:ext>
            </a:extLst>
          </p:cNvPr>
          <p:cNvPicPr>
            <a:picLocks noChangeAspect="1"/>
          </p:cNvPicPr>
          <p:nvPr/>
        </p:nvPicPr>
        <p:blipFill>
          <a:blip r:embed="rId2"/>
          <a:stretch>
            <a:fillRect/>
          </a:stretch>
        </p:blipFill>
        <p:spPr>
          <a:xfrm>
            <a:off x="6096000" y="3429000"/>
            <a:ext cx="6096000" cy="3429000"/>
          </a:xfrm>
          <a:prstGeom prst="rect">
            <a:avLst/>
          </a:prstGeom>
        </p:spPr>
      </p:pic>
      <p:sp>
        <p:nvSpPr>
          <p:cNvPr id="5" name="TextBox 4">
            <a:extLst>
              <a:ext uri="{FF2B5EF4-FFF2-40B4-BE49-F238E27FC236}">
                <a16:creationId xmlns:a16="http://schemas.microsoft.com/office/drawing/2014/main" id="{4846F86C-B597-2245-8CB2-DD5837D2CF47}"/>
              </a:ext>
            </a:extLst>
          </p:cNvPr>
          <p:cNvSpPr txBox="1"/>
          <p:nvPr/>
        </p:nvSpPr>
        <p:spPr>
          <a:xfrm>
            <a:off x="986118" y="6024282"/>
            <a:ext cx="4840941" cy="369332"/>
          </a:xfrm>
          <a:prstGeom prst="rect">
            <a:avLst/>
          </a:prstGeom>
          <a:noFill/>
        </p:spPr>
        <p:txBody>
          <a:bodyPr wrap="square" rtlCol="0">
            <a:spAutoFit/>
          </a:bodyPr>
          <a:lstStyle/>
          <a:p>
            <a:r>
              <a:rPr lang="en-US" dirty="0"/>
              <a:t>* I am pretty sure this is taken by someone else.</a:t>
            </a:r>
          </a:p>
        </p:txBody>
      </p:sp>
    </p:spTree>
    <p:extLst>
      <p:ext uri="{BB962C8B-B14F-4D97-AF65-F5344CB8AC3E}">
        <p14:creationId xmlns:p14="http://schemas.microsoft.com/office/powerpoint/2010/main" val="3854573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7A4C3-686A-CB48-9ADD-D2BBA825504E}"/>
              </a:ext>
            </a:extLst>
          </p:cNvPr>
          <p:cNvSpPr>
            <a:spLocks noGrp="1"/>
          </p:cNvSpPr>
          <p:nvPr>
            <p:ph type="title"/>
          </p:nvPr>
        </p:nvSpPr>
        <p:spPr/>
        <p:txBody>
          <a:bodyPr/>
          <a:lstStyle/>
          <a:p>
            <a:r>
              <a:rPr lang="en-US" dirty="0"/>
              <a:t>Top down approach </a:t>
            </a:r>
          </a:p>
        </p:txBody>
      </p:sp>
      <p:sp>
        <p:nvSpPr>
          <p:cNvPr id="3" name="Content Placeholder 2">
            <a:extLst>
              <a:ext uri="{FF2B5EF4-FFF2-40B4-BE49-F238E27FC236}">
                <a16:creationId xmlns:a16="http://schemas.microsoft.com/office/drawing/2014/main" id="{D038DAC4-EDE5-734D-8C72-3F628A5102BA}"/>
              </a:ext>
            </a:extLst>
          </p:cNvPr>
          <p:cNvSpPr>
            <a:spLocks noGrp="1"/>
          </p:cNvSpPr>
          <p:nvPr>
            <p:ph idx="1"/>
          </p:nvPr>
        </p:nvSpPr>
        <p:spPr/>
        <p:txBody>
          <a:bodyPr anchor="t"/>
          <a:lstStyle/>
          <a:p>
            <a:r>
              <a:rPr lang="en-US" dirty="0"/>
              <a:t>If we are worried about 3 dimensions, things are harder. </a:t>
            </a:r>
          </a:p>
          <a:p>
            <a:pPr lvl="1"/>
            <a:r>
              <a:rPr lang="en-US" dirty="0"/>
              <a:t>Clinkenbeard's </a:t>
            </a:r>
            <a:r>
              <a:rPr lang="en-US" dirty="0" err="1"/>
              <a:t>lema</a:t>
            </a:r>
            <a:r>
              <a:rPr lang="en-US" dirty="0"/>
              <a:t>: for any space calculating a gross collision requires analysis of, at most, n-1 vectors where n is the number of dimensions being considered.</a:t>
            </a:r>
          </a:p>
          <a:p>
            <a:pPr lvl="1"/>
            <a:r>
              <a:rPr lang="en-US" dirty="0"/>
              <a:t>example</a:t>
            </a:r>
          </a:p>
        </p:txBody>
      </p:sp>
      <p:pic>
        <p:nvPicPr>
          <p:cNvPr id="4" name="Picture 3">
            <a:extLst>
              <a:ext uri="{FF2B5EF4-FFF2-40B4-BE49-F238E27FC236}">
                <a16:creationId xmlns:a16="http://schemas.microsoft.com/office/drawing/2014/main" id="{3D9FD4AF-BC57-5448-8DB5-689F7604FE0D}"/>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E4628E32-5A24-9745-B887-8D3BBD27756D}"/>
              </a:ext>
            </a:extLst>
          </p:cNvPr>
          <p:cNvSpPr txBox="1"/>
          <p:nvPr/>
        </p:nvSpPr>
        <p:spPr>
          <a:xfrm>
            <a:off x="2913529" y="3496235"/>
            <a:ext cx="582706" cy="153888"/>
          </a:xfrm>
          <a:prstGeom prst="rect">
            <a:avLst/>
          </a:prstGeom>
          <a:noFill/>
        </p:spPr>
        <p:txBody>
          <a:bodyPr wrap="square" rtlCol="0">
            <a:spAutoFit/>
          </a:bodyPr>
          <a:lstStyle/>
          <a:p>
            <a:r>
              <a:rPr lang="en-US" sz="200" dirty="0"/>
              <a:t>Here we see 2b facing some slow moving orbs of death</a:t>
            </a:r>
          </a:p>
        </p:txBody>
      </p:sp>
    </p:spTree>
    <p:extLst>
      <p:ext uri="{BB962C8B-B14F-4D97-AF65-F5344CB8AC3E}">
        <p14:creationId xmlns:p14="http://schemas.microsoft.com/office/powerpoint/2010/main" val="2937146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7A4C3-686A-CB48-9ADD-D2BBA825504E}"/>
              </a:ext>
            </a:extLst>
          </p:cNvPr>
          <p:cNvSpPr>
            <a:spLocks noGrp="1"/>
          </p:cNvSpPr>
          <p:nvPr>
            <p:ph type="title"/>
          </p:nvPr>
        </p:nvSpPr>
        <p:spPr/>
        <p:txBody>
          <a:bodyPr/>
          <a:lstStyle/>
          <a:p>
            <a:r>
              <a:rPr lang="en-US" dirty="0"/>
              <a:t>Top down approach </a:t>
            </a:r>
          </a:p>
        </p:txBody>
      </p:sp>
      <p:sp>
        <p:nvSpPr>
          <p:cNvPr id="3" name="Content Placeholder 2">
            <a:extLst>
              <a:ext uri="{FF2B5EF4-FFF2-40B4-BE49-F238E27FC236}">
                <a16:creationId xmlns:a16="http://schemas.microsoft.com/office/drawing/2014/main" id="{D038DAC4-EDE5-734D-8C72-3F628A5102BA}"/>
              </a:ext>
            </a:extLst>
          </p:cNvPr>
          <p:cNvSpPr>
            <a:spLocks noGrp="1"/>
          </p:cNvSpPr>
          <p:nvPr>
            <p:ph idx="1"/>
          </p:nvPr>
        </p:nvSpPr>
        <p:spPr/>
        <p:txBody>
          <a:bodyPr anchor="t"/>
          <a:lstStyle/>
          <a:p>
            <a:r>
              <a:rPr lang="en-US" dirty="0"/>
              <a:t>If we are worried about 3 dimensions, things are harder. </a:t>
            </a:r>
          </a:p>
          <a:p>
            <a:pPr lvl="1"/>
            <a:r>
              <a:rPr lang="en-US" dirty="0"/>
              <a:t>Clinkenbeard's </a:t>
            </a:r>
            <a:r>
              <a:rPr lang="en-US" dirty="0" err="1"/>
              <a:t>lema</a:t>
            </a:r>
            <a:r>
              <a:rPr lang="en-US" dirty="0"/>
              <a:t>: for any space calculating a gross collision requires analysis of, at most, n-1 vectors where n is the number of dimensions being considered.</a:t>
            </a:r>
          </a:p>
          <a:p>
            <a:pPr lvl="1"/>
            <a:r>
              <a:rPr lang="en-US" dirty="0"/>
              <a:t>example</a:t>
            </a:r>
          </a:p>
        </p:txBody>
      </p:sp>
      <p:pic>
        <p:nvPicPr>
          <p:cNvPr id="4" name="Picture 3">
            <a:extLst>
              <a:ext uri="{FF2B5EF4-FFF2-40B4-BE49-F238E27FC236}">
                <a16:creationId xmlns:a16="http://schemas.microsoft.com/office/drawing/2014/main" id="{3D9FD4AF-BC57-5448-8DB5-689F7604FE0D}"/>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E4628E32-5A24-9745-B887-8D3BBD27756D}"/>
              </a:ext>
            </a:extLst>
          </p:cNvPr>
          <p:cNvSpPr txBox="1"/>
          <p:nvPr/>
        </p:nvSpPr>
        <p:spPr>
          <a:xfrm>
            <a:off x="3555980" y="3244334"/>
            <a:ext cx="6215605" cy="369332"/>
          </a:xfrm>
          <a:prstGeom prst="rect">
            <a:avLst/>
          </a:prstGeom>
          <a:noFill/>
        </p:spPr>
        <p:txBody>
          <a:bodyPr wrap="square" rtlCol="0">
            <a:spAutoFit/>
          </a:bodyPr>
          <a:lstStyle/>
          <a:p>
            <a:r>
              <a:rPr lang="en-US" dirty="0"/>
              <a:t>Here we see 2b facing some slow moving orbs of death</a:t>
            </a:r>
          </a:p>
        </p:txBody>
      </p:sp>
    </p:spTree>
    <p:extLst>
      <p:ext uri="{BB962C8B-B14F-4D97-AF65-F5344CB8AC3E}">
        <p14:creationId xmlns:p14="http://schemas.microsoft.com/office/powerpoint/2010/main" val="1350713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7A4C3-686A-CB48-9ADD-D2BBA825504E}"/>
              </a:ext>
            </a:extLst>
          </p:cNvPr>
          <p:cNvSpPr>
            <a:spLocks noGrp="1"/>
          </p:cNvSpPr>
          <p:nvPr>
            <p:ph type="title"/>
          </p:nvPr>
        </p:nvSpPr>
        <p:spPr>
          <a:xfrm>
            <a:off x="498723" y="-358588"/>
            <a:ext cx="10131425" cy="1456267"/>
          </a:xfrm>
        </p:spPr>
        <p:txBody>
          <a:bodyPr/>
          <a:lstStyle/>
          <a:p>
            <a:r>
              <a:rPr lang="en-US" dirty="0"/>
              <a:t>Top down approach </a:t>
            </a:r>
          </a:p>
        </p:txBody>
      </p:sp>
      <p:sp>
        <p:nvSpPr>
          <p:cNvPr id="3" name="Content Placeholder 2">
            <a:extLst>
              <a:ext uri="{FF2B5EF4-FFF2-40B4-BE49-F238E27FC236}">
                <a16:creationId xmlns:a16="http://schemas.microsoft.com/office/drawing/2014/main" id="{D038DAC4-EDE5-734D-8C72-3F628A5102BA}"/>
              </a:ext>
            </a:extLst>
          </p:cNvPr>
          <p:cNvSpPr>
            <a:spLocks noGrp="1"/>
          </p:cNvSpPr>
          <p:nvPr>
            <p:ph idx="1"/>
          </p:nvPr>
        </p:nvSpPr>
        <p:spPr>
          <a:xfrm>
            <a:off x="498723" y="734609"/>
            <a:ext cx="10131425" cy="3649133"/>
          </a:xfrm>
        </p:spPr>
        <p:txBody>
          <a:bodyPr anchor="t"/>
          <a:lstStyle/>
          <a:p>
            <a:r>
              <a:rPr lang="en-US" dirty="0"/>
              <a:t>If we consider the scene in 2 dimensions</a:t>
            </a:r>
          </a:p>
          <a:p>
            <a:pPr lvl="1"/>
            <a:r>
              <a:rPr lang="en-US" dirty="0"/>
              <a:t>We can see that, unless there is a lot of movement in the x direction 2b is pretty safe</a:t>
            </a:r>
          </a:p>
        </p:txBody>
      </p:sp>
      <p:sp>
        <p:nvSpPr>
          <p:cNvPr id="6" name="TextBox 5">
            <a:extLst>
              <a:ext uri="{FF2B5EF4-FFF2-40B4-BE49-F238E27FC236}">
                <a16:creationId xmlns:a16="http://schemas.microsoft.com/office/drawing/2014/main" id="{863EED5D-9D19-3E40-98F9-CA229C392917}"/>
              </a:ext>
            </a:extLst>
          </p:cNvPr>
          <p:cNvSpPr txBox="1"/>
          <p:nvPr/>
        </p:nvSpPr>
        <p:spPr>
          <a:xfrm>
            <a:off x="1201271" y="1631576"/>
            <a:ext cx="8471647" cy="4347882"/>
          </a:xfrm>
          <a:prstGeom prst="rect">
            <a:avLst/>
          </a:prstGeom>
          <a:solidFill>
            <a:schemeClr val="tx1"/>
          </a:solidFill>
        </p:spPr>
        <p:txBody>
          <a:bodyPr wrap="square" rtlCol="0">
            <a:spAutoFit/>
          </a:bodyPr>
          <a:lstStyle/>
          <a:p>
            <a:endParaRPr lang="en-US" dirty="0"/>
          </a:p>
        </p:txBody>
      </p:sp>
      <p:sp>
        <p:nvSpPr>
          <p:cNvPr id="7" name="Oval 6">
            <a:extLst>
              <a:ext uri="{FF2B5EF4-FFF2-40B4-BE49-F238E27FC236}">
                <a16:creationId xmlns:a16="http://schemas.microsoft.com/office/drawing/2014/main" id="{10F6C31B-D70D-8344-AFD0-0127089B99EB}"/>
              </a:ext>
            </a:extLst>
          </p:cNvPr>
          <p:cNvSpPr/>
          <p:nvPr/>
        </p:nvSpPr>
        <p:spPr>
          <a:xfrm>
            <a:off x="3074895" y="4182036"/>
            <a:ext cx="412376" cy="40341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00D32A0-22B2-534D-B20F-B65CFD4D5348}"/>
              </a:ext>
            </a:extLst>
          </p:cNvPr>
          <p:cNvSpPr/>
          <p:nvPr/>
        </p:nvSpPr>
        <p:spPr>
          <a:xfrm>
            <a:off x="3576919" y="4629275"/>
            <a:ext cx="412376" cy="40341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D103C58-E5D7-B04C-ADA1-0E26FAA13159}"/>
              </a:ext>
            </a:extLst>
          </p:cNvPr>
          <p:cNvSpPr/>
          <p:nvPr/>
        </p:nvSpPr>
        <p:spPr>
          <a:xfrm>
            <a:off x="3751730" y="2698377"/>
            <a:ext cx="412376" cy="40341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F480C77-4BAB-7E4F-A5F6-9A86CA001A84}"/>
              </a:ext>
            </a:extLst>
          </p:cNvPr>
          <p:cNvSpPr/>
          <p:nvPr/>
        </p:nvSpPr>
        <p:spPr>
          <a:xfrm>
            <a:off x="3281083" y="2180415"/>
            <a:ext cx="412376" cy="40341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1F71A8C-C6B7-3C4B-B59B-3F7492A0501D}"/>
              </a:ext>
            </a:extLst>
          </p:cNvPr>
          <p:cNvSpPr/>
          <p:nvPr/>
        </p:nvSpPr>
        <p:spPr>
          <a:xfrm>
            <a:off x="4164106" y="1889062"/>
            <a:ext cx="412376" cy="40341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8DAFF9-0C95-3641-AD9A-7C96B7F66B89}"/>
              </a:ext>
            </a:extLst>
          </p:cNvPr>
          <p:cNvSpPr/>
          <p:nvPr/>
        </p:nvSpPr>
        <p:spPr>
          <a:xfrm>
            <a:off x="6506136" y="2770591"/>
            <a:ext cx="412376" cy="40341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0C64B39-9106-1243-AA61-3B5EFB96EA09}"/>
              </a:ext>
            </a:extLst>
          </p:cNvPr>
          <p:cNvSpPr/>
          <p:nvPr/>
        </p:nvSpPr>
        <p:spPr>
          <a:xfrm>
            <a:off x="6427695" y="2034988"/>
            <a:ext cx="412376" cy="40341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D9FD4AF-BC57-5448-8DB5-689F7604FE0D}"/>
              </a:ext>
            </a:extLst>
          </p:cNvPr>
          <p:cNvPicPr>
            <a:picLocks noChangeAspect="1"/>
          </p:cNvPicPr>
          <p:nvPr/>
        </p:nvPicPr>
        <p:blipFill>
          <a:blip r:embed="rId2"/>
          <a:stretch>
            <a:fillRect/>
          </a:stretch>
        </p:blipFill>
        <p:spPr>
          <a:xfrm>
            <a:off x="9865162" y="5549153"/>
            <a:ext cx="2326837" cy="1308846"/>
          </a:xfrm>
          <a:prstGeom prst="rect">
            <a:avLst/>
          </a:prstGeom>
        </p:spPr>
      </p:pic>
      <p:sp>
        <p:nvSpPr>
          <p:cNvPr id="14" name="Oval 13">
            <a:extLst>
              <a:ext uri="{FF2B5EF4-FFF2-40B4-BE49-F238E27FC236}">
                <a16:creationId xmlns:a16="http://schemas.microsoft.com/office/drawing/2014/main" id="{3CDA4D86-753F-EC4B-A845-BC5539B474D7}"/>
              </a:ext>
            </a:extLst>
          </p:cNvPr>
          <p:cNvSpPr/>
          <p:nvPr/>
        </p:nvSpPr>
        <p:spPr>
          <a:xfrm>
            <a:off x="6846795" y="3280586"/>
            <a:ext cx="412376" cy="40341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DB63516-25D1-1B47-B470-E2249038AC43}"/>
              </a:ext>
            </a:extLst>
          </p:cNvPr>
          <p:cNvSpPr/>
          <p:nvPr/>
        </p:nvSpPr>
        <p:spPr>
          <a:xfrm>
            <a:off x="7967383" y="3989793"/>
            <a:ext cx="412376" cy="40341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407DC76-2EBF-B949-AB30-78D4B2D4F0F8}"/>
              </a:ext>
            </a:extLst>
          </p:cNvPr>
          <p:cNvSpPr/>
          <p:nvPr/>
        </p:nvSpPr>
        <p:spPr>
          <a:xfrm>
            <a:off x="4485654" y="4733366"/>
            <a:ext cx="624227" cy="58768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2b</a:t>
            </a:r>
          </a:p>
        </p:txBody>
      </p:sp>
      <p:sp>
        <p:nvSpPr>
          <p:cNvPr id="17" name="Up Arrow 16">
            <a:extLst>
              <a:ext uri="{FF2B5EF4-FFF2-40B4-BE49-F238E27FC236}">
                <a16:creationId xmlns:a16="http://schemas.microsoft.com/office/drawing/2014/main" id="{524DC09C-9980-D845-AD25-ADF9D2F07916}"/>
              </a:ext>
            </a:extLst>
          </p:cNvPr>
          <p:cNvSpPr/>
          <p:nvPr/>
        </p:nvSpPr>
        <p:spPr>
          <a:xfrm>
            <a:off x="670703" y="2090768"/>
            <a:ext cx="358588" cy="314162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19" name="Right Arrow 18">
            <a:extLst>
              <a:ext uri="{FF2B5EF4-FFF2-40B4-BE49-F238E27FC236}">
                <a16:creationId xmlns:a16="http://schemas.microsoft.com/office/drawing/2014/main" id="{AB33F2E8-B706-6D48-859C-95DEABAF3328}"/>
              </a:ext>
            </a:extLst>
          </p:cNvPr>
          <p:cNvSpPr/>
          <p:nvPr/>
        </p:nvSpPr>
        <p:spPr>
          <a:xfrm>
            <a:off x="1699932" y="6042215"/>
            <a:ext cx="7474323" cy="389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pic>
        <p:nvPicPr>
          <p:cNvPr id="20" name="Picture 19">
            <a:extLst>
              <a:ext uri="{FF2B5EF4-FFF2-40B4-BE49-F238E27FC236}">
                <a16:creationId xmlns:a16="http://schemas.microsoft.com/office/drawing/2014/main" id="{7B24F463-EF5D-3D41-80C9-74518ADF1896}"/>
              </a:ext>
            </a:extLst>
          </p:cNvPr>
          <p:cNvPicPr>
            <a:picLocks noChangeAspect="1"/>
          </p:cNvPicPr>
          <p:nvPr/>
        </p:nvPicPr>
        <p:blipFill>
          <a:blip r:embed="rId3"/>
          <a:stretch>
            <a:fillRect/>
          </a:stretch>
        </p:blipFill>
        <p:spPr>
          <a:xfrm>
            <a:off x="623131" y="1582435"/>
            <a:ext cx="9085648" cy="4886100"/>
          </a:xfrm>
          <a:prstGeom prst="rect">
            <a:avLst/>
          </a:prstGeom>
        </p:spPr>
      </p:pic>
    </p:spTree>
    <p:extLst>
      <p:ext uri="{BB962C8B-B14F-4D97-AF65-F5344CB8AC3E}">
        <p14:creationId xmlns:p14="http://schemas.microsoft.com/office/powerpoint/2010/main" val="2837729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7A4C3-686A-CB48-9ADD-D2BBA825504E}"/>
              </a:ext>
            </a:extLst>
          </p:cNvPr>
          <p:cNvSpPr>
            <a:spLocks noGrp="1"/>
          </p:cNvSpPr>
          <p:nvPr>
            <p:ph type="title"/>
          </p:nvPr>
        </p:nvSpPr>
        <p:spPr>
          <a:xfrm>
            <a:off x="498723" y="-358588"/>
            <a:ext cx="10131425" cy="1456267"/>
          </a:xfrm>
        </p:spPr>
        <p:txBody>
          <a:bodyPr/>
          <a:lstStyle/>
          <a:p>
            <a:r>
              <a:rPr lang="en-US" dirty="0"/>
              <a:t>Top down approach </a:t>
            </a:r>
          </a:p>
        </p:txBody>
      </p:sp>
      <p:sp>
        <p:nvSpPr>
          <p:cNvPr id="3" name="Content Placeholder 2">
            <a:extLst>
              <a:ext uri="{FF2B5EF4-FFF2-40B4-BE49-F238E27FC236}">
                <a16:creationId xmlns:a16="http://schemas.microsoft.com/office/drawing/2014/main" id="{D038DAC4-EDE5-734D-8C72-3F628A5102BA}"/>
              </a:ext>
            </a:extLst>
          </p:cNvPr>
          <p:cNvSpPr>
            <a:spLocks noGrp="1"/>
          </p:cNvSpPr>
          <p:nvPr>
            <p:ph idx="1"/>
          </p:nvPr>
        </p:nvSpPr>
        <p:spPr>
          <a:xfrm>
            <a:off x="498723" y="734609"/>
            <a:ext cx="10131425" cy="3649133"/>
          </a:xfrm>
        </p:spPr>
        <p:txBody>
          <a:bodyPr anchor="t"/>
          <a:lstStyle/>
          <a:p>
            <a:r>
              <a:rPr lang="en-US" dirty="0"/>
              <a:t>If we consider the scene in 2 dimensions</a:t>
            </a:r>
          </a:p>
          <a:p>
            <a:pPr lvl="1"/>
            <a:r>
              <a:rPr lang="en-US" dirty="0"/>
              <a:t>We can see that, unless there is a lot of movement in the x direction 2b is pretty safe</a:t>
            </a:r>
          </a:p>
          <a:p>
            <a:pPr lvl="1"/>
            <a:r>
              <a:rPr lang="en-US" dirty="0"/>
              <a:t>Really all we need to do is draw  lines from the center of each sphere along its main vectors and calculate if it is going to intersect any point of 2b</a:t>
            </a:r>
          </a:p>
        </p:txBody>
      </p:sp>
      <p:pic>
        <p:nvPicPr>
          <p:cNvPr id="4" name="Picture 3">
            <a:extLst>
              <a:ext uri="{FF2B5EF4-FFF2-40B4-BE49-F238E27FC236}">
                <a16:creationId xmlns:a16="http://schemas.microsoft.com/office/drawing/2014/main" id="{3D9FD4AF-BC57-5448-8DB5-689F7604FE0D}"/>
              </a:ext>
            </a:extLst>
          </p:cNvPr>
          <p:cNvPicPr>
            <a:picLocks noChangeAspect="1"/>
          </p:cNvPicPr>
          <p:nvPr/>
        </p:nvPicPr>
        <p:blipFill>
          <a:blip r:embed="rId2"/>
          <a:stretch>
            <a:fillRect/>
          </a:stretch>
        </p:blipFill>
        <p:spPr>
          <a:xfrm>
            <a:off x="9865162" y="5549153"/>
            <a:ext cx="2326837" cy="1308846"/>
          </a:xfrm>
          <a:prstGeom prst="rect">
            <a:avLst/>
          </a:prstGeom>
        </p:spPr>
      </p:pic>
      <p:pic>
        <p:nvPicPr>
          <p:cNvPr id="20" name="Picture 19">
            <a:extLst>
              <a:ext uri="{FF2B5EF4-FFF2-40B4-BE49-F238E27FC236}">
                <a16:creationId xmlns:a16="http://schemas.microsoft.com/office/drawing/2014/main" id="{7B24F463-EF5D-3D41-80C9-74518ADF1896}"/>
              </a:ext>
            </a:extLst>
          </p:cNvPr>
          <p:cNvPicPr>
            <a:picLocks noChangeAspect="1"/>
          </p:cNvPicPr>
          <p:nvPr/>
        </p:nvPicPr>
        <p:blipFill>
          <a:blip r:embed="rId3"/>
          <a:stretch>
            <a:fillRect/>
          </a:stretch>
        </p:blipFill>
        <p:spPr>
          <a:xfrm>
            <a:off x="623131" y="3612102"/>
            <a:ext cx="5311504" cy="2856433"/>
          </a:xfrm>
          <a:prstGeom prst="rect">
            <a:avLst/>
          </a:prstGeom>
        </p:spPr>
      </p:pic>
    </p:spTree>
    <p:extLst>
      <p:ext uri="{BB962C8B-B14F-4D97-AF65-F5344CB8AC3E}">
        <p14:creationId xmlns:p14="http://schemas.microsoft.com/office/powerpoint/2010/main" val="3979819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2189</Words>
  <Application>Microsoft Macintosh PowerPoint</Application>
  <PresentationFormat>Widescreen</PresentationFormat>
  <Paragraphs>279</Paragraphs>
  <Slides>49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Calibri Light</vt:lpstr>
      <vt:lpstr>Cambria Math</vt:lpstr>
      <vt:lpstr>Celestial</vt:lpstr>
      <vt:lpstr>Collision Detection</vt:lpstr>
      <vt:lpstr>Things that are important to collision detection</vt:lpstr>
      <vt:lpstr>Time complexity </vt:lpstr>
      <vt:lpstr>The broad view</vt:lpstr>
      <vt:lpstr>Top down approach </vt:lpstr>
      <vt:lpstr>Top down approach </vt:lpstr>
      <vt:lpstr>Top down approach </vt:lpstr>
      <vt:lpstr>Top down approach </vt:lpstr>
      <vt:lpstr>Top down approach </vt:lpstr>
      <vt:lpstr>Top down approach </vt:lpstr>
      <vt:lpstr>Top down approach </vt:lpstr>
      <vt:lpstr>actually doing This is much harder</vt:lpstr>
      <vt:lpstr>Bounding Volumes!</vt:lpstr>
      <vt:lpstr>Differences</vt:lpstr>
      <vt:lpstr>Differences</vt:lpstr>
      <vt:lpstr>Differences</vt:lpstr>
      <vt:lpstr>let us look at AABB</vt:lpstr>
      <vt:lpstr>let us look at AABB</vt:lpstr>
      <vt:lpstr>First let us look at AABB</vt:lpstr>
      <vt:lpstr>Sort and Sweep! AKA Sweep and Prune</vt:lpstr>
      <vt:lpstr>Sort and Sweet! AKA Sweep and Prune</vt:lpstr>
      <vt:lpstr>PowerPoint Presentation</vt:lpstr>
      <vt:lpstr>PowerPoint Presentation</vt:lpstr>
      <vt:lpstr>Sort and Sweep improvements</vt:lpstr>
      <vt:lpstr>Spatial Segmentation</vt:lpstr>
      <vt:lpstr>Spatial Segmentation</vt:lpstr>
      <vt:lpstr>Broad and Narrow</vt:lpstr>
      <vt:lpstr>Broad to Narrow </vt:lpstr>
      <vt:lpstr>Convex vs Concave </vt:lpstr>
      <vt:lpstr>Quickhull</vt:lpstr>
      <vt:lpstr>The hull truth and nothing but hull truth.</vt:lpstr>
      <vt:lpstr>Example of V-HACD</vt:lpstr>
      <vt:lpstr>Separating Axis Theorem (SAT)</vt:lpstr>
      <vt:lpstr>Don't use SAT for spheres</vt:lpstr>
      <vt:lpstr>Norms, faces, and polygons</vt:lpstr>
      <vt:lpstr>Norms, faces, and polygons</vt:lpstr>
      <vt:lpstr>All together</vt:lpstr>
      <vt:lpstr>Support Functions. </vt:lpstr>
      <vt:lpstr>SUPPORTING Gilbert-Johnson-Keerthi</vt:lpstr>
      <vt:lpstr>Simplex defined</vt:lpstr>
      <vt:lpstr>Minkowski sums</vt:lpstr>
      <vt:lpstr>Minkowski Difference</vt:lpstr>
      <vt:lpstr>Minkowski Difference</vt:lpstr>
      <vt:lpstr>Minkowski Difference</vt:lpstr>
      <vt:lpstr>Okay enough.</vt:lpstr>
      <vt:lpstr>Minimum Translation Vector (MTV)</vt:lpstr>
      <vt:lpstr>Last thing: Continuous and Discrete Collision Detection</vt:lpstr>
      <vt:lpstr>Continuous  Collision Detection CCD</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Collision Detection</dc:title>
  <dc:creator>Drew Clinkenbeard</dc:creator>
  <cp:lastModifiedBy>Drew Clinkenbeard</cp:lastModifiedBy>
  <cp:revision>5</cp:revision>
  <dcterms:created xsi:type="dcterms:W3CDTF">2018-11-27T03:42:02Z</dcterms:created>
  <dcterms:modified xsi:type="dcterms:W3CDTF">2020-11-30T00:45:14Z</dcterms:modified>
</cp:coreProperties>
</file>